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58" r:id="rId2"/>
    <p:sldId id="598" r:id="rId3"/>
    <p:sldId id="632" r:id="rId4"/>
    <p:sldId id="634" r:id="rId5"/>
    <p:sldId id="631" r:id="rId6"/>
    <p:sldId id="637" r:id="rId7"/>
    <p:sldId id="633" r:id="rId8"/>
    <p:sldId id="635" r:id="rId9"/>
    <p:sldId id="629" r:id="rId10"/>
    <p:sldId id="638" r:id="rId11"/>
    <p:sldId id="639" r:id="rId12"/>
    <p:sldId id="640" r:id="rId13"/>
    <p:sldId id="641" r:id="rId14"/>
    <p:sldId id="643" r:id="rId15"/>
    <p:sldId id="644" r:id="rId16"/>
    <p:sldId id="645" r:id="rId17"/>
    <p:sldId id="646" r:id="rId18"/>
    <p:sldId id="647" r:id="rId19"/>
    <p:sldId id="648" r:id="rId20"/>
    <p:sldId id="649" r:id="rId21"/>
    <p:sldId id="650" r:id="rId22"/>
    <p:sldId id="651" r:id="rId23"/>
    <p:sldId id="652" r:id="rId24"/>
    <p:sldId id="626" r:id="rId25"/>
    <p:sldId id="625" r:id="rId26"/>
    <p:sldId id="653" r:id="rId27"/>
    <p:sldId id="654" r:id="rId28"/>
    <p:sldId id="655" r:id="rId29"/>
    <p:sldId id="642" r:id="rId30"/>
    <p:sldId id="600" r:id="rId31"/>
  </p:sldIdLst>
  <p:sldSz cx="12192000" cy="6858000"/>
  <p:notesSz cx="6797675" cy="9926638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quan zhao" initials="lz" lastIdx="3" clrIdx="0">
    <p:extLst>
      <p:ext uri="{19B8F6BF-5375-455C-9EA6-DF929625EA0E}">
        <p15:presenceInfo xmlns:p15="http://schemas.microsoft.com/office/powerpoint/2012/main" userId="3a7c824eadec6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5" autoAdjust="0"/>
    <p:restoredTop sz="89759" autoAdjust="0"/>
  </p:normalViewPr>
  <p:slideViewPr>
    <p:cSldViewPr snapToGrid="0">
      <p:cViewPr varScale="1">
        <p:scale>
          <a:sx n="100" d="100"/>
          <a:sy n="100" d="100"/>
        </p:scale>
        <p:origin x="636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C184B-5AA8-4E14-B8B1-8130295DF46C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0DE4A-1DD4-4198-B66C-B1DAE170B9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50085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F14B5-142B-4869-B7EE-568845055722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1D50F-0ABE-4702-B293-1B99166218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77402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Kullback</a:t>
            </a: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de-DE" sz="1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Leibler</a:t>
            </a: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divergence</a:t>
            </a:r>
            <a:endParaRPr lang="de-DE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000" b="0" i="0" dirty="0">
                <a:solidFill>
                  <a:srgbClr val="242021"/>
                </a:solidFill>
                <a:effectLst/>
                <a:latin typeface="+mn-lt"/>
              </a:rPr>
              <a:t>Russell P682:.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Prince, </a:t>
            </a:r>
            <a:r>
              <a:rPr lang="de-DE" sz="1000" dirty="0" err="1">
                <a:latin typeface="+mn-lt"/>
              </a:rPr>
              <a:t>chapter</a:t>
            </a:r>
            <a:r>
              <a:rPr lang="de-DE" sz="1000" dirty="0">
                <a:latin typeface="+mn-lt"/>
              </a:rPr>
              <a:t> 5, </a:t>
            </a:r>
            <a:r>
              <a:rPr lang="de-DE" sz="1000" dirty="0" err="1">
                <a:latin typeface="+mn-lt"/>
              </a:rPr>
              <a:t>loss</a:t>
            </a:r>
            <a:r>
              <a:rPr lang="de-DE" sz="1000" dirty="0">
                <a:latin typeface="+mn-lt"/>
              </a:rPr>
              <a:t> </a:t>
            </a:r>
            <a:r>
              <a:rPr lang="de-DE" sz="1000" dirty="0" err="1">
                <a:latin typeface="+mn-lt"/>
              </a:rPr>
              <a:t>function</a:t>
            </a:r>
            <a:r>
              <a:rPr lang="de-DE" sz="1000" dirty="0">
                <a:latin typeface="+mn-lt"/>
              </a:rPr>
              <a:t> </a:t>
            </a:r>
            <a:r>
              <a:rPr lang="de-DE" sz="1000" dirty="0" err="1">
                <a:latin typeface="+mn-lt"/>
              </a:rPr>
              <a:t>page</a:t>
            </a:r>
            <a:r>
              <a:rPr lang="de-DE" sz="1000" dirty="0">
                <a:latin typeface="+mn-lt"/>
              </a:rPr>
              <a:t> 56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699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552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464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80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Unbestimmbarkeit (</a:t>
            </a:r>
            <a:r>
              <a:rPr lang="de-DE" sz="1000" dirty="0" err="1">
                <a:latin typeface="+mn-lt"/>
              </a:rPr>
              <a:t>indeterminability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422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Unbestimmbarkeit (</a:t>
            </a:r>
            <a:r>
              <a:rPr lang="de-DE" sz="1000" dirty="0" err="1">
                <a:latin typeface="+mn-lt"/>
              </a:rPr>
              <a:t>indeterminability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975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Unbestimmbarkeit (</a:t>
            </a:r>
            <a:r>
              <a:rPr lang="de-DE" sz="1000" dirty="0" err="1">
                <a:latin typeface="+mn-lt"/>
              </a:rPr>
              <a:t>indeterminability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429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Unbestimmbarkeit (</a:t>
            </a:r>
            <a:r>
              <a:rPr lang="de-DE" sz="1000" dirty="0" err="1">
                <a:latin typeface="+mn-lt"/>
              </a:rPr>
              <a:t>indeterminability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438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Unbestimmbarkeit (</a:t>
            </a:r>
            <a:r>
              <a:rPr lang="de-DE" sz="1000" dirty="0" err="1">
                <a:latin typeface="+mn-lt"/>
              </a:rPr>
              <a:t>indeterminability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85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Unbestimmbarkeit (</a:t>
            </a:r>
            <a:r>
              <a:rPr lang="de-DE" sz="1000" dirty="0" err="1">
                <a:latin typeface="+mn-lt"/>
              </a:rPr>
              <a:t>indeterminability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1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explanation</a:t>
            </a:r>
            <a:r>
              <a:rPr lang="de-DE" baseline="0" dirty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210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246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915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38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380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44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160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52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Kullback</a:t>
            </a: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de-DE" sz="1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Leibler</a:t>
            </a: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divergence</a:t>
            </a:r>
            <a:endParaRPr lang="de-DE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000" b="0" i="0" dirty="0">
                <a:solidFill>
                  <a:srgbClr val="242021"/>
                </a:solidFill>
                <a:effectLst/>
                <a:latin typeface="+mn-lt"/>
              </a:rPr>
              <a:t>Russell P682:.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Prince, </a:t>
            </a:r>
            <a:r>
              <a:rPr lang="de-DE" sz="1000" dirty="0" err="1">
                <a:latin typeface="+mn-lt"/>
              </a:rPr>
              <a:t>chapter</a:t>
            </a:r>
            <a:r>
              <a:rPr lang="de-DE" sz="1000" dirty="0">
                <a:latin typeface="+mn-lt"/>
              </a:rPr>
              <a:t> 5, </a:t>
            </a:r>
            <a:r>
              <a:rPr lang="de-DE" sz="1000" dirty="0" err="1">
                <a:latin typeface="+mn-lt"/>
              </a:rPr>
              <a:t>loss</a:t>
            </a:r>
            <a:r>
              <a:rPr lang="de-DE" sz="1000" dirty="0">
                <a:latin typeface="+mn-lt"/>
              </a:rPr>
              <a:t> </a:t>
            </a:r>
            <a:r>
              <a:rPr lang="de-DE" sz="1000" dirty="0" err="1">
                <a:latin typeface="+mn-lt"/>
              </a:rPr>
              <a:t>function</a:t>
            </a:r>
            <a:r>
              <a:rPr lang="de-DE" sz="1000" dirty="0">
                <a:latin typeface="+mn-lt"/>
              </a:rPr>
              <a:t> </a:t>
            </a:r>
            <a:r>
              <a:rPr lang="de-DE" sz="1000" dirty="0" err="1">
                <a:latin typeface="+mn-lt"/>
              </a:rPr>
              <a:t>page</a:t>
            </a:r>
            <a:r>
              <a:rPr lang="de-DE" sz="1000" dirty="0">
                <a:latin typeface="+mn-lt"/>
              </a:rPr>
              <a:t> 56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33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Erwartungswert 𝜇 und der Standardabweichung 𝜎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Internationales Währungssystem  =/=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800" b="1" dirty="0">
                <a:solidFill>
                  <a:srgbClr val="002060"/>
                </a:solidFill>
              </a:rPr>
              <a:t>Statistisches </a:t>
            </a:r>
            <a:r>
              <a:rPr lang="de-DE" sz="800" b="1" dirty="0" err="1">
                <a:solidFill>
                  <a:srgbClr val="002060"/>
                </a:solidFill>
              </a:rPr>
              <a:t>Moell</a:t>
            </a:r>
            <a:r>
              <a:rPr lang="de-DE" sz="800" b="1" dirty="0">
                <a:solidFill>
                  <a:srgbClr val="002060"/>
                </a:solidFill>
              </a:rPr>
              <a:t>  =</a:t>
            </a:r>
            <a:r>
              <a:rPr lang="de-DE" sz="800" b="1" dirty="0">
                <a:solidFill>
                  <a:srgbClr val="002060"/>
                </a:solidFill>
                <a:sym typeface="Wingdings" panose="05000000000000000000" pitchFamily="2" charset="2"/>
              </a:rPr>
              <a:t></a:t>
            </a:r>
            <a:r>
              <a:rPr lang="de-DE" sz="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Kreuzentropie </a:t>
            </a:r>
            <a:r>
              <a:rPr lang="de-DE" sz="8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(Informationstheorie)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288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Erwartungswert 𝜇 und der Standardabweichung 𝜎</a:t>
            </a:r>
          </a:p>
          <a:p>
            <a:r>
              <a:rPr lang="de-DE" sz="500" dirty="0"/>
              <a:t>Unschätzbar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209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26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Kullback</a:t>
            </a: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de-DE" sz="1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Leibler</a:t>
            </a: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divergence</a:t>
            </a:r>
            <a:endParaRPr lang="de-DE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905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Gravitationskonstante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Zögern (Trägheitskraft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Gravitation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829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unabhängige Variable: verschiedene Wege (Wahrscheinlichkeit).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Erfüllen (</a:t>
            </a:r>
            <a:r>
              <a:rPr lang="de-DE" sz="1000" dirty="0" err="1">
                <a:latin typeface="+mn-lt"/>
              </a:rPr>
              <a:t>fullfill</a:t>
            </a:r>
            <a:r>
              <a:rPr lang="de-DE" sz="1000" dirty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latin typeface="+mn-lt"/>
              </a:rPr>
              <a:t>Selbstkonsistent (</a:t>
            </a:r>
            <a:r>
              <a:rPr lang="de-DE" sz="1000" dirty="0" err="1">
                <a:latin typeface="+mn-lt"/>
              </a:rPr>
              <a:t>self-consistent</a:t>
            </a:r>
            <a:r>
              <a:rPr lang="de-DE" sz="1000" dirty="0">
                <a:latin typeface="+mn-lt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44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EBCCD-CF1B-4431-9250-74CA28C4C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DCFF67-AD1E-41A2-8D0C-FF2ABC0B1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CDA29-FA30-42C0-A9A2-B3EDDBBF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0CF-0815-4DB6-ACF7-979553912F6E}" type="datetime1">
              <a:rPr lang="LID4096" smtClean="0"/>
              <a:t>06/26/2024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D93312-BB33-4B3E-957D-05CB8ED5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893DF-03DD-4A77-8342-2AA2CB11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425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1BAED-7ED4-45B9-B576-AA4457F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305616-191A-4819-98F6-10044E8EB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8E7768-D6E5-4F30-82BC-99B8A882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9638-3488-43ED-AEE3-AF0E6B2FE3A9}" type="datetime1">
              <a:rPr lang="LID4096" smtClean="0"/>
              <a:t>06/26/2024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A565D-EC83-46CE-89DD-4AB316C0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3FEF47-E5B2-4947-BCFF-E2EE3E77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827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AAAEE4-7ABC-4D96-8AE6-37D9974D4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95BB09-3F5C-4E38-8231-A447AAC1E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22818-341D-44BE-94BC-773169D2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A2ABB-DD1C-4889-94CA-7F7105A48CC1}" type="datetime1">
              <a:rPr lang="LID4096" smtClean="0"/>
              <a:t>06/26/2024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0D2D07-B232-4347-866B-7687B88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CC79C9-A59F-4632-832E-B3F83A7A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354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7266A-BA41-48CD-AC8F-360C562B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24E96-AF77-43C2-B910-C8CFC092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D60E50-4C3F-4E50-9408-8306BDDF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84-F6BD-40AD-B22D-58B4789C3EAE}" type="datetime1">
              <a:rPr lang="LID4096" smtClean="0"/>
              <a:t>06/26/2024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40A64D-F833-4ECC-B926-B5C421BB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EA815D-3041-4334-8001-E6BD9DED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15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8E433-F241-428E-A387-B1AA7612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52D6BF-ABFB-4DCD-BB57-C359745C2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6D20F-F0CA-486B-A993-0ECAFA39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5CAD-18A5-4B04-BA8B-2BC008F5C07D}" type="datetime1">
              <a:rPr lang="LID4096" smtClean="0"/>
              <a:t>06/26/2024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CD9BD6-EA80-434A-91EC-008965D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CDDF18-11A0-479A-9CC0-11ACCB74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803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67E86-11F5-4227-93B0-7B41525A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6A758-72C8-4E9F-915B-7F00852D5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31A4F4-4BF4-4C55-A99E-3130ADFFA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E94338-906C-4E24-8EDB-D6A564C9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C84A-24F5-4119-A946-CB3B7D9D1E98}" type="datetime1">
              <a:rPr lang="LID4096" smtClean="0"/>
              <a:t>06/26/2024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285E4-2F3C-4B41-B24B-4D5BA5F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3D1665-B27F-4574-802F-EC991489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21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EF0-4B82-47E4-9883-9497B2B9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1BF02-794B-415A-A482-A90B28482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46244D-3068-4C59-B4E0-129CCBA1C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3B9204-CFF4-4122-9928-732EB80B0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47B85E-F230-4FFD-9BA5-BA6D75FCF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F0F0E3-92CA-448F-A414-C41C241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74D5-2231-47B6-959C-37DE8D4ED8BC}" type="datetime1">
              <a:rPr lang="LID4096" smtClean="0"/>
              <a:t>06/26/2024</a:t>
            </a:fld>
            <a:endParaRPr lang="LID4096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536322-8D52-4C49-8FBE-5CF17FB0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B0FE96-A3AF-4D5E-A6E6-897F8644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144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C984A-B02C-4CBD-9416-7A0706CD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F43281-A63F-4795-BC27-22F92CF9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B03F-CFBF-435A-B2DA-1A7324C913D6}" type="datetime1">
              <a:rPr lang="LID4096" smtClean="0"/>
              <a:t>06/26/2024</a:t>
            </a:fld>
            <a:endParaRPr lang="LID4096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07202-1C7C-4B6F-98B0-F737049A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E56A5B-25BA-43A2-9355-2D336577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830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B1D09A-9A84-4D88-AE7E-53DA4662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8B3C-1D55-4D80-8F12-628D73E30D7A}" type="datetime1">
              <a:rPr lang="LID4096" smtClean="0"/>
              <a:t>06/26/2024</a:t>
            </a:fld>
            <a:endParaRPr lang="LID4096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8FC99A-84C6-4D8C-B4DA-2A61FD2C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54AD58-A540-43DC-AB60-92830325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232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389AB-664A-4D9D-9201-7609F566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092A15-CB6A-47DC-A645-20BAF7CEE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3817E9-D8C5-4278-9DD5-173F029A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522B51-C3AA-4E66-8903-4695F72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174A-77C8-4DF1-945D-40FB50564710}" type="datetime1">
              <a:rPr lang="LID4096" smtClean="0"/>
              <a:t>06/26/2024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740CEF-C7AB-4256-A64F-87CD7042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901A36-12CA-42ED-A3B7-6A8C363D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33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4D89C-C75B-4B52-BFC8-75D3A140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349446-D2A8-4A4D-A34C-6B35C4C18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73811-8F5A-4966-90D8-23D8A09E9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3EE30A-2C39-4D8E-A83D-DFAC3BA8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8E3E-80EA-4644-A9B9-EDFF00352DF7}" type="datetime1">
              <a:rPr lang="LID4096" smtClean="0"/>
              <a:t>06/26/2024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5979F2-5293-4442-BF6A-3824AB1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4CFAE-538B-49E6-8BF9-8F18B6DB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568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AA9D72-8677-450F-96A8-2D9A45CE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A08ED0-4F2C-43C7-B392-F7AD835D8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B8AA86-E31E-4CC1-B19D-C87C20A3D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8612-48E1-4E8F-A430-66E22BCE7626}" type="datetime1">
              <a:rPr lang="LID4096" smtClean="0"/>
              <a:t>06/26/2024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6809-A92D-4751-94DA-A7C09A9CB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6486D5-B751-4E3C-A713-6D6D7B67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054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5.emf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5.emf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5.emf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5.emf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8.png"/><Relationship Id="rId5" Type="http://schemas.openxmlformats.org/officeDocument/2006/relationships/image" Target="../media/image39.png"/><Relationship Id="rId10" Type="http://schemas.openxmlformats.org/officeDocument/2006/relationships/image" Target="../media/image320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5.emf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11" Type="http://schemas.openxmlformats.org/officeDocument/2006/relationships/image" Target="../media/image140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em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5.emf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261F29-7527-4A60-A4C8-F77E4B4E3EC1}"/>
              </a:ext>
            </a:extLst>
          </p:cNvPr>
          <p:cNvSpPr txBox="1"/>
          <p:nvPr/>
        </p:nvSpPr>
        <p:spPr>
          <a:xfrm>
            <a:off x="1065749" y="1784153"/>
            <a:ext cx="1008750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Kreuzentropie</a:t>
            </a:r>
          </a:p>
          <a:p>
            <a:pPr algn="ctr"/>
            <a:r>
              <a:rPr lang="de-DE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Verlustfunktion</a:t>
            </a:r>
          </a:p>
          <a:p>
            <a:pPr algn="ctr"/>
            <a:r>
              <a:rPr lang="de-DE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Neuronales Netzwerk</a:t>
            </a:r>
          </a:p>
          <a:p>
            <a:pPr algn="ctr"/>
            <a:endParaRPr lang="de-DE" sz="6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de-DE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7" y="223235"/>
            <a:ext cx="1503265" cy="601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5" y="68012"/>
            <a:ext cx="1457476" cy="7565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959362" y="5796704"/>
            <a:ext cx="288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SD62-1	 Dr. Lingquan Zhao</a:t>
            </a:r>
            <a:endParaRPr lang="de-DE" i="1" dirty="0">
              <a:solidFill>
                <a:srgbClr val="00206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660098" y="6231939"/>
            <a:ext cx="125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26.06.2024</a:t>
            </a:r>
            <a:endParaRPr lang="de-DE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168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10</a:t>
            </a:fld>
            <a:endParaRPr lang="LID4096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40" y="1867545"/>
            <a:ext cx="1164789" cy="1514226"/>
          </a:xfrm>
          <a:prstGeom prst="rect">
            <a:avLst/>
          </a:prstGeom>
        </p:spPr>
      </p:pic>
      <p:grpSp>
        <p:nvGrpSpPr>
          <p:cNvPr id="31" name="Gruppieren 30"/>
          <p:cNvGrpSpPr/>
          <p:nvPr/>
        </p:nvGrpSpPr>
        <p:grpSpPr>
          <a:xfrm>
            <a:off x="3683179" y="1666968"/>
            <a:ext cx="1621769" cy="4699911"/>
            <a:chOff x="4294829" y="1711743"/>
            <a:chExt cx="1621769" cy="4699911"/>
          </a:xfrm>
        </p:grpSpPr>
        <p:sp>
          <p:nvSpPr>
            <p:cNvPr id="60" name="Textfeld 59"/>
            <p:cNvSpPr txBox="1"/>
            <p:nvPr/>
          </p:nvSpPr>
          <p:spPr>
            <a:xfrm>
              <a:off x="4294829" y="6134655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Viertelfinale</a:t>
              </a: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4383821" y="4375489"/>
              <a:ext cx="841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Halbfinale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4467942" y="1711743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4491098" y="3201540"/>
              <a:ext cx="565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Finale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96095" y="1944374"/>
            <a:ext cx="7036226" cy="4181778"/>
            <a:chOff x="817749" y="1868959"/>
            <a:chExt cx="7036226" cy="4181778"/>
          </a:xfrm>
        </p:grpSpPr>
        <p:grpSp>
          <p:nvGrpSpPr>
            <p:cNvPr id="58" name="Gruppieren 57"/>
            <p:cNvGrpSpPr/>
            <p:nvPr/>
          </p:nvGrpSpPr>
          <p:grpSpPr>
            <a:xfrm>
              <a:off x="1697354" y="1868959"/>
              <a:ext cx="6156621" cy="4181778"/>
              <a:chOff x="1348033" y="1303880"/>
              <a:chExt cx="6156621" cy="418177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1348033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2075786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2959363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3678555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562132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5289885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173462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6892654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36632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3343478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4919502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6516074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2548291" y="2371197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5723005" y="2371197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4128625" y="1303880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ckige Klammer links 39"/>
              <p:cNvSpPr/>
              <p:nvPr/>
            </p:nvSpPr>
            <p:spPr>
              <a:xfrm rot="5400000">
                <a:off x="1902924" y="4381045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ckige Klammer links 40"/>
              <p:cNvSpPr/>
              <p:nvPr/>
            </p:nvSpPr>
            <p:spPr>
              <a:xfrm rot="5400000">
                <a:off x="3504096" y="4381045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ckige Klammer links 41"/>
              <p:cNvSpPr/>
              <p:nvPr/>
            </p:nvSpPr>
            <p:spPr>
              <a:xfrm rot="5400000">
                <a:off x="5100358" y="4381044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ckige Klammer links 42"/>
              <p:cNvSpPr/>
              <p:nvPr/>
            </p:nvSpPr>
            <p:spPr>
              <a:xfrm rot="5400000">
                <a:off x="6713915" y="4381043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r Verbinder 44"/>
              <p:cNvCxnSpPr>
                <a:stCxn id="42" idx="1"/>
                <a:endCxn id="22" idx="4"/>
              </p:cNvCxnSpPr>
              <p:nvPr/>
            </p:nvCxnSpPr>
            <p:spPr>
              <a:xfrm flipV="1">
                <a:off x="5225501" y="4117488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>
              <a:xfrm flipV="1">
                <a:off x="6828958" y="4117488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>
              <a:xfrm flipV="1">
                <a:off x="3665559" y="4117487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>
              <a:xfrm flipV="1">
                <a:off x="2023303" y="4117487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Eckige Klammer links 48"/>
              <p:cNvSpPr/>
              <p:nvPr/>
            </p:nvSpPr>
            <p:spPr>
              <a:xfrm rot="5400000">
                <a:off x="2719287" y="2559218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Eckige Klammer links 49"/>
              <p:cNvSpPr/>
              <p:nvPr/>
            </p:nvSpPr>
            <p:spPr>
              <a:xfrm rot="5400000">
                <a:off x="5898688" y="2559217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1" name="Gerader Verbinder 50"/>
              <p:cNvCxnSpPr>
                <a:stCxn id="49" idx="1"/>
              </p:cNvCxnSpPr>
              <p:nvPr/>
            </p:nvCxnSpPr>
            <p:spPr>
              <a:xfrm flipV="1">
                <a:off x="2844430" y="2988403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>
              <a:xfrm flipV="1">
                <a:off x="6024824" y="2983197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ckige Klammer links 53"/>
              <p:cNvSpPr/>
              <p:nvPr/>
            </p:nvSpPr>
            <p:spPr>
              <a:xfrm rot="5400000">
                <a:off x="4309482" y="649742"/>
                <a:ext cx="250287" cy="3180394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5" name="Gerader Verbinder 54"/>
              <p:cNvCxnSpPr>
                <a:stCxn id="54" idx="1"/>
                <a:endCxn id="26" idx="4"/>
              </p:cNvCxnSpPr>
              <p:nvPr/>
            </p:nvCxnSpPr>
            <p:spPr>
              <a:xfrm flipH="1" flipV="1">
                <a:off x="4434625" y="1915880"/>
                <a:ext cx="1" cy="19891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Gerade Verbindung mit Pfeil 4"/>
            <p:cNvCxnSpPr>
              <a:stCxn id="6" idx="0"/>
              <a:endCxn id="24" idx="4"/>
            </p:cNvCxnSpPr>
            <p:nvPr/>
          </p:nvCxnSpPr>
          <p:spPr>
            <a:xfrm flipV="1">
              <a:off x="2003354" y="3548276"/>
              <a:ext cx="1200258" cy="189046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/>
            <p:cNvCxnSpPr>
              <a:endCxn id="26" idx="4"/>
            </p:cNvCxnSpPr>
            <p:nvPr/>
          </p:nvCxnSpPr>
          <p:spPr>
            <a:xfrm flipV="1">
              <a:off x="1995896" y="2480959"/>
              <a:ext cx="2788050" cy="296796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/>
            <p:cNvCxnSpPr>
              <a:stCxn id="24" idx="7"/>
              <a:endCxn id="26" idx="4"/>
            </p:cNvCxnSpPr>
            <p:nvPr/>
          </p:nvCxnSpPr>
          <p:spPr>
            <a:xfrm flipV="1">
              <a:off x="3419987" y="2480959"/>
              <a:ext cx="1363959" cy="54494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>
            <a:xfrm>
              <a:off x="817749" y="4755647"/>
              <a:ext cx="1580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00B050"/>
                  </a:solidFill>
                </a:rPr>
                <a:t>P(DE Gewinn) = 1/4</a:t>
              </a:r>
            </a:p>
          </p:txBody>
        </p:sp>
      </p:grpSp>
      <p:sp>
        <p:nvSpPr>
          <p:cNvPr id="59" name="Textfeld 58"/>
          <p:cNvSpPr txBox="1"/>
          <p:nvPr/>
        </p:nvSpPr>
        <p:spPr>
          <a:xfrm>
            <a:off x="2460275" y="2441783"/>
            <a:ext cx="15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FFC000"/>
                </a:solidFill>
              </a:rPr>
              <a:t>P(DE Sieger) = 1/2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081400" y="3583929"/>
            <a:ext cx="15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70C0"/>
                </a:solidFill>
              </a:rPr>
              <a:t>P(DE Sieger) = 1/8</a:t>
            </a:r>
          </a:p>
        </p:txBody>
      </p:sp>
      <p:pic>
        <p:nvPicPr>
          <p:cNvPr id="62" name="Grafik 61"/>
          <p:cNvPicPr>
            <a:picLocks noChangeAspect="1"/>
          </p:cNvPicPr>
          <p:nvPr/>
        </p:nvPicPr>
        <p:blipFill rotWithShape="1">
          <a:blip r:embed="rId5"/>
          <a:srcRect l="18863" t="4667" r="22072" b="43911"/>
          <a:stretch/>
        </p:blipFill>
        <p:spPr>
          <a:xfrm>
            <a:off x="3934217" y="1977954"/>
            <a:ext cx="456149" cy="516261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1" y="5532152"/>
            <a:ext cx="576000" cy="576000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44" y="5532152"/>
            <a:ext cx="576000" cy="576000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9" y="5533862"/>
            <a:ext cx="576000" cy="576000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53" y="5533862"/>
            <a:ext cx="576000" cy="576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43" y="5530714"/>
            <a:ext cx="576000" cy="576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2" y="5537293"/>
            <a:ext cx="576000" cy="576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04" y="5537293"/>
            <a:ext cx="576000" cy="576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58" y="5540238"/>
            <a:ext cx="576000" cy="576000"/>
          </a:xfrm>
          <a:prstGeom prst="rect">
            <a:avLst/>
          </a:prstGeom>
        </p:spPr>
      </p:pic>
      <p:sp>
        <p:nvSpPr>
          <p:cNvPr id="67" name="Textfeld 66"/>
          <p:cNvSpPr txBox="1"/>
          <p:nvPr/>
        </p:nvSpPr>
        <p:spPr>
          <a:xfrm>
            <a:off x="7914522" y="1279755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f(x) </a:t>
            </a:r>
            <a:r>
              <a:rPr lang="de-DE" b="1" dirty="0">
                <a:solidFill>
                  <a:srgbClr val="002060"/>
                </a:solidFill>
              </a:rPr>
              <a:t>:=</a:t>
            </a:r>
            <a:r>
              <a:rPr lang="de-DE" dirty="0">
                <a:solidFill>
                  <a:srgbClr val="002060"/>
                </a:solidFill>
              </a:rPr>
              <a:t> Informationsgehalt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6934195" y="2140686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f(DE Finale)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7403389" y="2727005"/>
            <a:ext cx="384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Ungewissheit (1/8)  --&gt;  Gewissheit (1)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179250" y="3399263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rgbClr val="002060"/>
                </a:solidFill>
              </a:rPr>
              <a:t>f(1/8)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b="1" i="1" dirty="0">
                <a:solidFill>
                  <a:srgbClr val="002060"/>
                </a:solidFill>
              </a:rPr>
              <a:t>f(1/4)</a:t>
            </a:r>
            <a:r>
              <a:rPr lang="de-DE" b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</a:rPr>
              <a:t>f(1/2)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6833337" y="4071521"/>
            <a:ext cx="487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rgbClr val="002060"/>
                </a:solidFill>
              </a:rPr>
              <a:t>P(DE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b="1" i="1" dirty="0">
                <a:solidFill>
                  <a:srgbClr val="002060"/>
                </a:solidFill>
              </a:rPr>
              <a:t>P(DE Finale)</a:t>
            </a:r>
            <a:r>
              <a:rPr lang="de-DE" b="1" dirty="0">
                <a:solidFill>
                  <a:srgbClr val="002060"/>
                </a:solidFill>
              </a:rPr>
              <a:t> ∙ </a:t>
            </a:r>
            <a:r>
              <a:rPr lang="de-DE" b="1" i="1" dirty="0">
                <a:solidFill>
                  <a:srgbClr val="002060"/>
                </a:solidFill>
              </a:rPr>
              <a:t>P(DE Finale Gewinn)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72" name="Textfeld 71"/>
          <p:cNvSpPr txBox="1"/>
          <p:nvPr/>
        </p:nvSpPr>
        <p:spPr>
          <a:xfrm>
            <a:off x="8264106" y="4657840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dirty="0">
                <a:solidFill>
                  <a:srgbClr val="002060"/>
                </a:solidFill>
              </a:rPr>
              <a:t> ∙x</a:t>
            </a:r>
            <a:r>
              <a:rPr lang="de-DE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8387697" y="5366103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002060"/>
                </a:solidFill>
              </a:rPr>
              <a:t>f(x) </a:t>
            </a:r>
            <a:r>
              <a:rPr lang="de-DE" sz="2400" b="1" dirty="0">
                <a:solidFill>
                  <a:srgbClr val="002060"/>
                </a:solidFill>
              </a:rPr>
              <a:t>:=</a:t>
            </a:r>
            <a:r>
              <a:rPr lang="de-DE" sz="2400" dirty="0">
                <a:solidFill>
                  <a:srgbClr val="00206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?</a:t>
            </a:r>
            <a:r>
              <a:rPr lang="de-DE" sz="2400" i="1" dirty="0" err="1">
                <a:solidFill>
                  <a:srgbClr val="002060"/>
                </a:solidFill>
              </a:rPr>
              <a:t>log</a:t>
            </a:r>
            <a:r>
              <a:rPr lang="de-DE" sz="2400" i="1" baseline="-25000" dirty="0" err="1">
                <a:solidFill>
                  <a:srgbClr val="C00000"/>
                </a:solidFill>
              </a:rPr>
              <a:t>?</a:t>
            </a:r>
            <a:r>
              <a:rPr lang="de-DE" sz="2400" i="1" dirty="0" err="1">
                <a:solidFill>
                  <a:srgbClr val="002060"/>
                </a:solidFill>
              </a:rPr>
              <a:t>x</a:t>
            </a:r>
            <a:endParaRPr lang="de-DE" sz="2400" i="1" dirty="0">
              <a:solidFill>
                <a:srgbClr val="002060"/>
              </a:solidFill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</a:t>
            </a:r>
          </a:p>
        </p:txBody>
      </p:sp>
      <p:pic>
        <p:nvPicPr>
          <p:cNvPr id="76" name="Grafik 75">
            <a:extLst>
              <a:ext uri="{FF2B5EF4-FFF2-40B4-BE49-F238E27FC236}">
                <a16:creationId xmlns:a16="http://schemas.microsoft.com/office/drawing/2014/main" id="{2C835AF8-9FC4-4AEB-8DEC-CF6F3A0739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131" y="4425113"/>
            <a:ext cx="6486493" cy="16053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92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11</a:t>
            </a:fld>
            <a:endParaRPr lang="LID4096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40" y="1867545"/>
            <a:ext cx="1164789" cy="1514226"/>
          </a:xfrm>
          <a:prstGeom prst="rect">
            <a:avLst/>
          </a:prstGeom>
        </p:spPr>
      </p:pic>
      <p:grpSp>
        <p:nvGrpSpPr>
          <p:cNvPr id="31" name="Gruppieren 30"/>
          <p:cNvGrpSpPr/>
          <p:nvPr/>
        </p:nvGrpSpPr>
        <p:grpSpPr>
          <a:xfrm>
            <a:off x="3683179" y="1666968"/>
            <a:ext cx="1621769" cy="4699911"/>
            <a:chOff x="4294829" y="1711743"/>
            <a:chExt cx="1621769" cy="4699911"/>
          </a:xfrm>
        </p:grpSpPr>
        <p:sp>
          <p:nvSpPr>
            <p:cNvPr id="60" name="Textfeld 59"/>
            <p:cNvSpPr txBox="1"/>
            <p:nvPr/>
          </p:nvSpPr>
          <p:spPr>
            <a:xfrm>
              <a:off x="4294829" y="6134655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Viertelfinale</a:t>
              </a: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4383821" y="4375489"/>
              <a:ext cx="841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Halbfinale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4467942" y="1711743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4491098" y="3201540"/>
              <a:ext cx="565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Finale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96095" y="1944374"/>
            <a:ext cx="7036226" cy="4181778"/>
            <a:chOff x="817749" y="1868959"/>
            <a:chExt cx="7036226" cy="4181778"/>
          </a:xfrm>
        </p:grpSpPr>
        <p:grpSp>
          <p:nvGrpSpPr>
            <p:cNvPr id="58" name="Gruppieren 57"/>
            <p:cNvGrpSpPr/>
            <p:nvPr/>
          </p:nvGrpSpPr>
          <p:grpSpPr>
            <a:xfrm>
              <a:off x="1697354" y="1868959"/>
              <a:ext cx="6156621" cy="4181778"/>
              <a:chOff x="1348033" y="1303880"/>
              <a:chExt cx="6156621" cy="418177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1348033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2075786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2959363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3678555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562132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5289885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173462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6892654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36632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3343478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4919502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6516074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2548291" y="2371197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5723005" y="2371197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4128625" y="1303880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ckige Klammer links 39"/>
              <p:cNvSpPr/>
              <p:nvPr/>
            </p:nvSpPr>
            <p:spPr>
              <a:xfrm rot="5400000">
                <a:off x="1902924" y="4381045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ckige Klammer links 40"/>
              <p:cNvSpPr/>
              <p:nvPr/>
            </p:nvSpPr>
            <p:spPr>
              <a:xfrm rot="5400000">
                <a:off x="3504096" y="4381045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ckige Klammer links 41"/>
              <p:cNvSpPr/>
              <p:nvPr/>
            </p:nvSpPr>
            <p:spPr>
              <a:xfrm rot="5400000">
                <a:off x="5100358" y="4381044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ckige Klammer links 42"/>
              <p:cNvSpPr/>
              <p:nvPr/>
            </p:nvSpPr>
            <p:spPr>
              <a:xfrm rot="5400000">
                <a:off x="6713915" y="4381043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r Verbinder 44"/>
              <p:cNvCxnSpPr>
                <a:stCxn id="42" idx="1"/>
                <a:endCxn id="22" idx="4"/>
              </p:cNvCxnSpPr>
              <p:nvPr/>
            </p:nvCxnSpPr>
            <p:spPr>
              <a:xfrm flipV="1">
                <a:off x="5225501" y="4117488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>
              <a:xfrm flipV="1">
                <a:off x="6828958" y="4117488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>
              <a:xfrm flipV="1">
                <a:off x="3665559" y="4117487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>
              <a:xfrm flipV="1">
                <a:off x="2023303" y="4117487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Eckige Klammer links 48"/>
              <p:cNvSpPr/>
              <p:nvPr/>
            </p:nvSpPr>
            <p:spPr>
              <a:xfrm rot="5400000">
                <a:off x="2719287" y="2559218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Eckige Klammer links 49"/>
              <p:cNvSpPr/>
              <p:nvPr/>
            </p:nvSpPr>
            <p:spPr>
              <a:xfrm rot="5400000">
                <a:off x="5898688" y="2559217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1" name="Gerader Verbinder 50"/>
              <p:cNvCxnSpPr>
                <a:stCxn id="49" idx="1"/>
              </p:cNvCxnSpPr>
              <p:nvPr/>
            </p:nvCxnSpPr>
            <p:spPr>
              <a:xfrm flipV="1">
                <a:off x="2844430" y="2988403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>
              <a:xfrm flipV="1">
                <a:off x="6024824" y="2983197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ckige Klammer links 53"/>
              <p:cNvSpPr/>
              <p:nvPr/>
            </p:nvSpPr>
            <p:spPr>
              <a:xfrm rot="5400000">
                <a:off x="4309482" y="649742"/>
                <a:ext cx="250287" cy="3180394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5" name="Gerader Verbinder 54"/>
              <p:cNvCxnSpPr>
                <a:stCxn id="54" idx="1"/>
                <a:endCxn id="26" idx="4"/>
              </p:cNvCxnSpPr>
              <p:nvPr/>
            </p:nvCxnSpPr>
            <p:spPr>
              <a:xfrm flipH="1" flipV="1">
                <a:off x="4434625" y="1915880"/>
                <a:ext cx="1" cy="19891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Gerade Verbindung mit Pfeil 4"/>
            <p:cNvCxnSpPr>
              <a:stCxn id="6" idx="0"/>
              <a:endCxn id="24" idx="4"/>
            </p:cNvCxnSpPr>
            <p:nvPr/>
          </p:nvCxnSpPr>
          <p:spPr>
            <a:xfrm flipV="1">
              <a:off x="2003354" y="3548276"/>
              <a:ext cx="1200258" cy="189046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/>
            <p:cNvCxnSpPr>
              <a:endCxn id="26" idx="4"/>
            </p:cNvCxnSpPr>
            <p:nvPr/>
          </p:nvCxnSpPr>
          <p:spPr>
            <a:xfrm flipV="1">
              <a:off x="1995896" y="2480959"/>
              <a:ext cx="2788050" cy="296796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/>
            <p:cNvCxnSpPr>
              <a:stCxn id="24" idx="7"/>
              <a:endCxn id="26" idx="4"/>
            </p:cNvCxnSpPr>
            <p:nvPr/>
          </p:nvCxnSpPr>
          <p:spPr>
            <a:xfrm flipV="1">
              <a:off x="3419987" y="2480959"/>
              <a:ext cx="1363959" cy="54494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>
            <a:xfrm>
              <a:off x="817749" y="4755647"/>
              <a:ext cx="1580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00B050"/>
                  </a:solidFill>
                </a:rPr>
                <a:t>P(DE Gewinn) = 1/4</a:t>
              </a:r>
            </a:p>
          </p:txBody>
        </p:sp>
      </p:grpSp>
      <p:sp>
        <p:nvSpPr>
          <p:cNvPr id="59" name="Textfeld 58"/>
          <p:cNvSpPr txBox="1"/>
          <p:nvPr/>
        </p:nvSpPr>
        <p:spPr>
          <a:xfrm>
            <a:off x="2460275" y="2441783"/>
            <a:ext cx="15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FFC000"/>
                </a:solidFill>
              </a:rPr>
              <a:t>P(DE Sieger) = 1/2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081400" y="3583929"/>
            <a:ext cx="15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70C0"/>
                </a:solidFill>
              </a:rPr>
              <a:t>P(DE Sieger) = 1/8</a:t>
            </a:r>
          </a:p>
        </p:txBody>
      </p:sp>
      <p:pic>
        <p:nvPicPr>
          <p:cNvPr id="62" name="Grafik 61"/>
          <p:cNvPicPr>
            <a:picLocks noChangeAspect="1"/>
          </p:cNvPicPr>
          <p:nvPr/>
        </p:nvPicPr>
        <p:blipFill rotWithShape="1">
          <a:blip r:embed="rId5"/>
          <a:srcRect l="18863" t="4667" r="22072" b="43911"/>
          <a:stretch/>
        </p:blipFill>
        <p:spPr>
          <a:xfrm>
            <a:off x="3934217" y="1977954"/>
            <a:ext cx="456149" cy="516261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1" y="5532152"/>
            <a:ext cx="576000" cy="576000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44" y="5532152"/>
            <a:ext cx="576000" cy="576000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9" y="5533862"/>
            <a:ext cx="576000" cy="576000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53" y="5533862"/>
            <a:ext cx="576000" cy="576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43" y="5530714"/>
            <a:ext cx="576000" cy="576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2" y="5537293"/>
            <a:ext cx="576000" cy="576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04" y="5537293"/>
            <a:ext cx="576000" cy="576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58" y="5540238"/>
            <a:ext cx="576000" cy="576000"/>
          </a:xfrm>
          <a:prstGeom prst="rect">
            <a:avLst/>
          </a:prstGeom>
        </p:spPr>
      </p:pic>
      <p:sp>
        <p:nvSpPr>
          <p:cNvPr id="67" name="Textfeld 66"/>
          <p:cNvSpPr txBox="1"/>
          <p:nvPr/>
        </p:nvSpPr>
        <p:spPr>
          <a:xfrm>
            <a:off x="7914522" y="1279755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f(x) </a:t>
            </a:r>
            <a:r>
              <a:rPr lang="de-DE" b="1" dirty="0">
                <a:solidFill>
                  <a:srgbClr val="002060"/>
                </a:solidFill>
              </a:rPr>
              <a:t>:=</a:t>
            </a:r>
            <a:r>
              <a:rPr lang="de-DE" dirty="0">
                <a:solidFill>
                  <a:srgbClr val="002060"/>
                </a:solidFill>
              </a:rPr>
              <a:t> Informationsgehalt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6934195" y="2140686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f(DE Finale)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7403389" y="2727005"/>
            <a:ext cx="384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Ungewissheit (1/8)  --&gt;  Gewissheit (1)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179250" y="3399263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f(1/8)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f(1/4)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f(1/2)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6976212" y="4071521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P(DE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P(DE Finale)</a:t>
            </a:r>
            <a:r>
              <a:rPr lang="de-DE" dirty="0">
                <a:solidFill>
                  <a:srgbClr val="002060"/>
                </a:solidFill>
              </a:rPr>
              <a:t> ∙ </a:t>
            </a:r>
            <a:r>
              <a:rPr lang="de-DE" i="1" dirty="0">
                <a:solidFill>
                  <a:srgbClr val="002060"/>
                </a:solidFill>
              </a:rPr>
              <a:t>P(DE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2" name="Textfeld 71"/>
          <p:cNvSpPr txBox="1"/>
          <p:nvPr/>
        </p:nvSpPr>
        <p:spPr>
          <a:xfrm>
            <a:off x="8264106" y="4657840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dirty="0">
                <a:solidFill>
                  <a:srgbClr val="002060"/>
                </a:solidFill>
              </a:rPr>
              <a:t> ∙x</a:t>
            </a:r>
            <a:r>
              <a:rPr lang="de-DE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8387697" y="5366103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002060"/>
                </a:solidFill>
              </a:rPr>
              <a:t>f(x) </a:t>
            </a:r>
            <a:r>
              <a:rPr lang="de-DE" sz="2400" b="1" dirty="0">
                <a:solidFill>
                  <a:srgbClr val="002060"/>
                </a:solidFill>
              </a:rPr>
              <a:t>:=</a:t>
            </a:r>
            <a:r>
              <a:rPr lang="de-DE" sz="2400" dirty="0">
                <a:solidFill>
                  <a:srgbClr val="00206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-</a:t>
            </a:r>
            <a:r>
              <a:rPr lang="de-DE" sz="2400" i="1" dirty="0" err="1">
                <a:solidFill>
                  <a:srgbClr val="002060"/>
                </a:solidFill>
              </a:rPr>
              <a:t>log</a:t>
            </a:r>
            <a:r>
              <a:rPr lang="de-DE" sz="2400" i="1" baseline="-25000" dirty="0" err="1">
                <a:solidFill>
                  <a:srgbClr val="C00000"/>
                </a:solidFill>
              </a:rPr>
              <a:t>?</a:t>
            </a:r>
            <a:r>
              <a:rPr lang="de-DE" sz="2400" i="1" dirty="0" err="1">
                <a:solidFill>
                  <a:srgbClr val="002060"/>
                </a:solidFill>
              </a:rPr>
              <a:t>x</a:t>
            </a:r>
            <a:endParaRPr lang="de-DE" sz="2400" i="1" dirty="0">
              <a:solidFill>
                <a:srgbClr val="002060"/>
              </a:solidFill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</a:t>
            </a:r>
          </a:p>
        </p:txBody>
      </p:sp>
    </p:spTree>
    <p:extLst>
      <p:ext uri="{BB962C8B-B14F-4D97-AF65-F5344CB8AC3E}">
        <p14:creationId xmlns:p14="http://schemas.microsoft.com/office/powerpoint/2010/main" val="243958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12</a:t>
            </a:fld>
            <a:endParaRPr lang="LID4096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40" y="1867545"/>
            <a:ext cx="1164789" cy="1514226"/>
          </a:xfrm>
          <a:prstGeom prst="rect">
            <a:avLst/>
          </a:prstGeom>
        </p:spPr>
      </p:pic>
      <p:grpSp>
        <p:nvGrpSpPr>
          <p:cNvPr id="31" name="Gruppieren 30"/>
          <p:cNvGrpSpPr/>
          <p:nvPr/>
        </p:nvGrpSpPr>
        <p:grpSpPr>
          <a:xfrm>
            <a:off x="3683179" y="1666968"/>
            <a:ext cx="1621769" cy="4699911"/>
            <a:chOff x="4294829" y="1711743"/>
            <a:chExt cx="1621769" cy="4699911"/>
          </a:xfrm>
        </p:grpSpPr>
        <p:sp>
          <p:nvSpPr>
            <p:cNvPr id="60" name="Textfeld 59"/>
            <p:cNvSpPr txBox="1"/>
            <p:nvPr/>
          </p:nvSpPr>
          <p:spPr>
            <a:xfrm>
              <a:off x="4294829" y="6134655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Viertelfinale</a:t>
              </a: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4383821" y="4375489"/>
              <a:ext cx="841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Halbfinale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4467942" y="1711743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4491098" y="3201540"/>
              <a:ext cx="565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Finale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96095" y="1944374"/>
            <a:ext cx="7036226" cy="4181778"/>
            <a:chOff x="817749" y="1868959"/>
            <a:chExt cx="7036226" cy="4181778"/>
          </a:xfrm>
        </p:grpSpPr>
        <p:grpSp>
          <p:nvGrpSpPr>
            <p:cNvPr id="58" name="Gruppieren 57"/>
            <p:cNvGrpSpPr/>
            <p:nvPr/>
          </p:nvGrpSpPr>
          <p:grpSpPr>
            <a:xfrm>
              <a:off x="1697354" y="1868959"/>
              <a:ext cx="6156621" cy="4181778"/>
              <a:chOff x="1348033" y="1303880"/>
              <a:chExt cx="6156621" cy="418177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1348033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2075786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2959363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3678555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562132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5289885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173462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6892654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36632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3343478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4919502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6516074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2548291" y="2371197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5723005" y="2371197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4128625" y="1303880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ckige Klammer links 39"/>
              <p:cNvSpPr/>
              <p:nvPr/>
            </p:nvSpPr>
            <p:spPr>
              <a:xfrm rot="5400000">
                <a:off x="1902924" y="4381045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ckige Klammer links 40"/>
              <p:cNvSpPr/>
              <p:nvPr/>
            </p:nvSpPr>
            <p:spPr>
              <a:xfrm rot="5400000">
                <a:off x="3504096" y="4381045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ckige Klammer links 41"/>
              <p:cNvSpPr/>
              <p:nvPr/>
            </p:nvSpPr>
            <p:spPr>
              <a:xfrm rot="5400000">
                <a:off x="5100358" y="4381044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ckige Klammer links 42"/>
              <p:cNvSpPr/>
              <p:nvPr/>
            </p:nvSpPr>
            <p:spPr>
              <a:xfrm rot="5400000">
                <a:off x="6713915" y="4381043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r Verbinder 44"/>
              <p:cNvCxnSpPr>
                <a:stCxn id="42" idx="1"/>
                <a:endCxn id="22" idx="4"/>
              </p:cNvCxnSpPr>
              <p:nvPr/>
            </p:nvCxnSpPr>
            <p:spPr>
              <a:xfrm flipV="1">
                <a:off x="5225501" y="4117488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>
              <a:xfrm flipV="1">
                <a:off x="6828958" y="4117488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>
              <a:xfrm flipV="1">
                <a:off x="3665559" y="4117487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>
              <a:xfrm flipV="1">
                <a:off x="2023303" y="4117487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Eckige Klammer links 48"/>
              <p:cNvSpPr/>
              <p:nvPr/>
            </p:nvSpPr>
            <p:spPr>
              <a:xfrm rot="5400000">
                <a:off x="2719287" y="2559218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Eckige Klammer links 49"/>
              <p:cNvSpPr/>
              <p:nvPr/>
            </p:nvSpPr>
            <p:spPr>
              <a:xfrm rot="5400000">
                <a:off x="5898688" y="2559217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1" name="Gerader Verbinder 50"/>
              <p:cNvCxnSpPr>
                <a:stCxn id="49" idx="1"/>
              </p:cNvCxnSpPr>
              <p:nvPr/>
            </p:nvCxnSpPr>
            <p:spPr>
              <a:xfrm flipV="1">
                <a:off x="2844430" y="2988403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>
              <a:xfrm flipV="1">
                <a:off x="6024824" y="2983197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ckige Klammer links 53"/>
              <p:cNvSpPr/>
              <p:nvPr/>
            </p:nvSpPr>
            <p:spPr>
              <a:xfrm rot="5400000">
                <a:off x="4309482" y="649742"/>
                <a:ext cx="250287" cy="3180394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5" name="Gerader Verbinder 54"/>
              <p:cNvCxnSpPr>
                <a:stCxn id="54" idx="1"/>
                <a:endCxn id="26" idx="4"/>
              </p:cNvCxnSpPr>
              <p:nvPr/>
            </p:nvCxnSpPr>
            <p:spPr>
              <a:xfrm flipH="1" flipV="1">
                <a:off x="4434625" y="1915880"/>
                <a:ext cx="1" cy="19891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Gerade Verbindung mit Pfeil 4"/>
            <p:cNvCxnSpPr>
              <a:stCxn id="6" idx="0"/>
              <a:endCxn id="24" idx="4"/>
            </p:cNvCxnSpPr>
            <p:nvPr/>
          </p:nvCxnSpPr>
          <p:spPr>
            <a:xfrm flipV="1">
              <a:off x="2003354" y="3548276"/>
              <a:ext cx="1200258" cy="189046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/>
            <p:cNvCxnSpPr>
              <a:endCxn id="26" idx="4"/>
            </p:cNvCxnSpPr>
            <p:nvPr/>
          </p:nvCxnSpPr>
          <p:spPr>
            <a:xfrm flipV="1">
              <a:off x="1995896" y="2480959"/>
              <a:ext cx="2788050" cy="296796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/>
            <p:cNvCxnSpPr>
              <a:stCxn id="24" idx="7"/>
              <a:endCxn id="26" idx="4"/>
            </p:cNvCxnSpPr>
            <p:nvPr/>
          </p:nvCxnSpPr>
          <p:spPr>
            <a:xfrm flipV="1">
              <a:off x="3419987" y="2480959"/>
              <a:ext cx="1363959" cy="54494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>
            <a:xfrm>
              <a:off x="817749" y="4755647"/>
              <a:ext cx="1580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00B050"/>
                  </a:solidFill>
                </a:rPr>
                <a:t>P(DE Gewinn) = 1/4</a:t>
              </a:r>
            </a:p>
          </p:txBody>
        </p:sp>
      </p:grpSp>
      <p:sp>
        <p:nvSpPr>
          <p:cNvPr id="59" name="Textfeld 58"/>
          <p:cNvSpPr txBox="1"/>
          <p:nvPr/>
        </p:nvSpPr>
        <p:spPr>
          <a:xfrm>
            <a:off x="2460275" y="2441783"/>
            <a:ext cx="15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FFC000"/>
                </a:solidFill>
              </a:rPr>
              <a:t>P(DE Sieger) = 1/2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081400" y="3583929"/>
            <a:ext cx="15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70C0"/>
                </a:solidFill>
              </a:rPr>
              <a:t>P(DE Sieger) = 1/8</a:t>
            </a:r>
          </a:p>
        </p:txBody>
      </p:sp>
      <p:pic>
        <p:nvPicPr>
          <p:cNvPr id="62" name="Grafik 61"/>
          <p:cNvPicPr>
            <a:picLocks noChangeAspect="1"/>
          </p:cNvPicPr>
          <p:nvPr/>
        </p:nvPicPr>
        <p:blipFill rotWithShape="1">
          <a:blip r:embed="rId5"/>
          <a:srcRect l="18863" t="4667" r="22072" b="43911"/>
          <a:stretch/>
        </p:blipFill>
        <p:spPr>
          <a:xfrm>
            <a:off x="3934217" y="1977954"/>
            <a:ext cx="456149" cy="516261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1" y="5532152"/>
            <a:ext cx="576000" cy="576000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44" y="5532152"/>
            <a:ext cx="576000" cy="576000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9" y="5533862"/>
            <a:ext cx="576000" cy="576000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53" y="5533862"/>
            <a:ext cx="576000" cy="576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43" y="5530714"/>
            <a:ext cx="576000" cy="576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2" y="5537293"/>
            <a:ext cx="576000" cy="576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04" y="5537293"/>
            <a:ext cx="576000" cy="576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58" y="5540238"/>
            <a:ext cx="576000" cy="576000"/>
          </a:xfrm>
          <a:prstGeom prst="rect">
            <a:avLst/>
          </a:prstGeom>
        </p:spPr>
      </p:pic>
      <p:sp>
        <p:nvSpPr>
          <p:cNvPr id="67" name="Textfeld 66"/>
          <p:cNvSpPr txBox="1"/>
          <p:nvPr/>
        </p:nvSpPr>
        <p:spPr>
          <a:xfrm>
            <a:off x="7914522" y="1279755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f(x) </a:t>
            </a:r>
            <a:r>
              <a:rPr lang="de-DE" b="1" dirty="0">
                <a:solidFill>
                  <a:srgbClr val="002060"/>
                </a:solidFill>
              </a:rPr>
              <a:t>:=</a:t>
            </a:r>
            <a:r>
              <a:rPr lang="de-DE" dirty="0">
                <a:solidFill>
                  <a:srgbClr val="002060"/>
                </a:solidFill>
              </a:rPr>
              <a:t> Informationsgehalt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6934195" y="2140686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f(DE Finale)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7403389" y="2727005"/>
            <a:ext cx="384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Ungewissheit (1/8)  --&gt;  Gewissheit (1)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179250" y="3399263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f(1/8)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f(1/4)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f(1/2)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6976212" y="4071521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P(DE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P(DE Finale)</a:t>
            </a:r>
            <a:r>
              <a:rPr lang="de-DE" dirty="0">
                <a:solidFill>
                  <a:srgbClr val="002060"/>
                </a:solidFill>
              </a:rPr>
              <a:t> ∙ </a:t>
            </a:r>
            <a:r>
              <a:rPr lang="de-DE" i="1" dirty="0">
                <a:solidFill>
                  <a:srgbClr val="002060"/>
                </a:solidFill>
              </a:rPr>
              <a:t>P(DE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2" name="Textfeld 71"/>
          <p:cNvSpPr txBox="1"/>
          <p:nvPr/>
        </p:nvSpPr>
        <p:spPr>
          <a:xfrm>
            <a:off x="8264106" y="4657840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dirty="0">
                <a:solidFill>
                  <a:srgbClr val="002060"/>
                </a:solidFill>
              </a:rPr>
              <a:t> ∙x</a:t>
            </a:r>
            <a:r>
              <a:rPr lang="de-DE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8387697" y="5366103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002060"/>
                </a:solidFill>
              </a:rPr>
              <a:t>f(x) </a:t>
            </a:r>
            <a:r>
              <a:rPr lang="de-DE" sz="2400" b="1" dirty="0">
                <a:solidFill>
                  <a:srgbClr val="002060"/>
                </a:solidFill>
              </a:rPr>
              <a:t>:=</a:t>
            </a:r>
            <a:r>
              <a:rPr lang="de-DE" sz="2400" dirty="0">
                <a:solidFill>
                  <a:srgbClr val="00206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-</a:t>
            </a:r>
            <a:r>
              <a:rPr lang="de-DE" sz="2400" i="1" dirty="0">
                <a:solidFill>
                  <a:srgbClr val="002060"/>
                </a:solidFill>
              </a:rPr>
              <a:t>log</a:t>
            </a:r>
            <a:r>
              <a:rPr lang="de-DE" sz="2400" i="1" baseline="-25000" dirty="0">
                <a:solidFill>
                  <a:srgbClr val="C00000"/>
                </a:solidFill>
              </a:rPr>
              <a:t>2</a:t>
            </a:r>
            <a:r>
              <a:rPr lang="de-DE" sz="2400" i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</a:t>
            </a:r>
          </a:p>
        </p:txBody>
      </p:sp>
    </p:spTree>
    <p:extLst>
      <p:ext uri="{BB962C8B-B14F-4D97-AF65-F5344CB8AC3E}">
        <p14:creationId xmlns:p14="http://schemas.microsoft.com/office/powerpoint/2010/main" val="341220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13</a:t>
            </a:fld>
            <a:endParaRPr lang="LID4096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40" y="1867545"/>
            <a:ext cx="1164789" cy="1514226"/>
          </a:xfrm>
          <a:prstGeom prst="rect">
            <a:avLst/>
          </a:prstGeom>
        </p:spPr>
      </p:pic>
      <p:grpSp>
        <p:nvGrpSpPr>
          <p:cNvPr id="31" name="Gruppieren 30"/>
          <p:cNvGrpSpPr/>
          <p:nvPr/>
        </p:nvGrpSpPr>
        <p:grpSpPr>
          <a:xfrm>
            <a:off x="3683179" y="1666968"/>
            <a:ext cx="1621769" cy="4699911"/>
            <a:chOff x="4294829" y="1711743"/>
            <a:chExt cx="1621769" cy="4699911"/>
          </a:xfrm>
        </p:grpSpPr>
        <p:sp>
          <p:nvSpPr>
            <p:cNvPr id="60" name="Textfeld 59"/>
            <p:cNvSpPr txBox="1"/>
            <p:nvPr/>
          </p:nvSpPr>
          <p:spPr>
            <a:xfrm>
              <a:off x="4294829" y="6134655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Viertelfinale</a:t>
              </a: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4383821" y="4375489"/>
              <a:ext cx="841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Halbfinale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4467942" y="1711743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4491098" y="3201540"/>
              <a:ext cx="565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Finale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96095" y="1944374"/>
            <a:ext cx="7036226" cy="4181778"/>
            <a:chOff x="817749" y="1868959"/>
            <a:chExt cx="7036226" cy="4181778"/>
          </a:xfrm>
        </p:grpSpPr>
        <p:grpSp>
          <p:nvGrpSpPr>
            <p:cNvPr id="58" name="Gruppieren 57"/>
            <p:cNvGrpSpPr/>
            <p:nvPr/>
          </p:nvGrpSpPr>
          <p:grpSpPr>
            <a:xfrm>
              <a:off x="1697354" y="1868959"/>
              <a:ext cx="6156621" cy="4181778"/>
              <a:chOff x="1348033" y="1303880"/>
              <a:chExt cx="6156621" cy="418177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1348033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2075786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2959363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3678555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562132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5289885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173462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6892654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36632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3343478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4919502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6516074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2548291" y="2371197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5723005" y="2371197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4128625" y="1303880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ckige Klammer links 39"/>
              <p:cNvSpPr/>
              <p:nvPr/>
            </p:nvSpPr>
            <p:spPr>
              <a:xfrm rot="5400000">
                <a:off x="1902924" y="4381045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ckige Klammer links 40"/>
              <p:cNvSpPr/>
              <p:nvPr/>
            </p:nvSpPr>
            <p:spPr>
              <a:xfrm rot="5400000">
                <a:off x="3504096" y="4381045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ckige Klammer links 41"/>
              <p:cNvSpPr/>
              <p:nvPr/>
            </p:nvSpPr>
            <p:spPr>
              <a:xfrm rot="5400000">
                <a:off x="5100358" y="4381044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ckige Klammer links 42"/>
              <p:cNvSpPr/>
              <p:nvPr/>
            </p:nvSpPr>
            <p:spPr>
              <a:xfrm rot="5400000">
                <a:off x="6713915" y="4381043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r Verbinder 44"/>
              <p:cNvCxnSpPr>
                <a:stCxn id="42" idx="1"/>
                <a:endCxn id="22" idx="4"/>
              </p:cNvCxnSpPr>
              <p:nvPr/>
            </p:nvCxnSpPr>
            <p:spPr>
              <a:xfrm flipV="1">
                <a:off x="5225501" y="4117488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>
              <a:xfrm flipV="1">
                <a:off x="6828958" y="4117488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>
              <a:xfrm flipV="1">
                <a:off x="3665559" y="4117487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>
              <a:xfrm flipV="1">
                <a:off x="2023303" y="4117487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Eckige Klammer links 48"/>
              <p:cNvSpPr/>
              <p:nvPr/>
            </p:nvSpPr>
            <p:spPr>
              <a:xfrm rot="5400000">
                <a:off x="2719287" y="2559218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Eckige Klammer links 49"/>
              <p:cNvSpPr/>
              <p:nvPr/>
            </p:nvSpPr>
            <p:spPr>
              <a:xfrm rot="5400000">
                <a:off x="5898688" y="2559217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1" name="Gerader Verbinder 50"/>
              <p:cNvCxnSpPr>
                <a:stCxn id="49" idx="1"/>
              </p:cNvCxnSpPr>
              <p:nvPr/>
            </p:nvCxnSpPr>
            <p:spPr>
              <a:xfrm flipV="1">
                <a:off x="2844430" y="2988403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>
              <a:xfrm flipV="1">
                <a:off x="6024824" y="2983197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ckige Klammer links 53"/>
              <p:cNvSpPr/>
              <p:nvPr/>
            </p:nvSpPr>
            <p:spPr>
              <a:xfrm rot="5400000">
                <a:off x="4309482" y="649742"/>
                <a:ext cx="250287" cy="3180394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5" name="Gerader Verbinder 54"/>
              <p:cNvCxnSpPr>
                <a:stCxn id="54" idx="1"/>
                <a:endCxn id="26" idx="4"/>
              </p:cNvCxnSpPr>
              <p:nvPr/>
            </p:nvCxnSpPr>
            <p:spPr>
              <a:xfrm flipH="1" flipV="1">
                <a:off x="4434625" y="1915880"/>
                <a:ext cx="1" cy="19891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Gerade Verbindung mit Pfeil 4"/>
            <p:cNvCxnSpPr>
              <a:stCxn id="6" idx="0"/>
              <a:endCxn id="24" idx="4"/>
            </p:cNvCxnSpPr>
            <p:nvPr/>
          </p:nvCxnSpPr>
          <p:spPr>
            <a:xfrm flipV="1">
              <a:off x="2003354" y="3548276"/>
              <a:ext cx="1200258" cy="189046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/>
            <p:cNvCxnSpPr>
              <a:endCxn id="26" idx="4"/>
            </p:cNvCxnSpPr>
            <p:nvPr/>
          </p:nvCxnSpPr>
          <p:spPr>
            <a:xfrm flipV="1">
              <a:off x="1995896" y="2480959"/>
              <a:ext cx="2788050" cy="296796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/>
            <p:cNvCxnSpPr>
              <a:stCxn id="24" idx="7"/>
              <a:endCxn id="26" idx="4"/>
            </p:cNvCxnSpPr>
            <p:nvPr/>
          </p:nvCxnSpPr>
          <p:spPr>
            <a:xfrm flipV="1">
              <a:off x="3419987" y="2480959"/>
              <a:ext cx="1363959" cy="54494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>
            <a:xfrm>
              <a:off x="817749" y="4755647"/>
              <a:ext cx="1580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00B050"/>
                  </a:solidFill>
                </a:rPr>
                <a:t>P(DE Gewinn) = 1/4</a:t>
              </a:r>
            </a:p>
          </p:txBody>
        </p:sp>
      </p:grpSp>
      <p:sp>
        <p:nvSpPr>
          <p:cNvPr id="59" name="Textfeld 58"/>
          <p:cNvSpPr txBox="1"/>
          <p:nvPr/>
        </p:nvSpPr>
        <p:spPr>
          <a:xfrm>
            <a:off x="2460275" y="2441783"/>
            <a:ext cx="15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FFC000"/>
                </a:solidFill>
              </a:rPr>
              <a:t>P(DE Sieger) = 1/2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081400" y="3583929"/>
            <a:ext cx="15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70C0"/>
                </a:solidFill>
              </a:rPr>
              <a:t>P(DE Sieger) = 1/8</a:t>
            </a:r>
          </a:p>
        </p:txBody>
      </p:sp>
      <p:pic>
        <p:nvPicPr>
          <p:cNvPr id="62" name="Grafik 61"/>
          <p:cNvPicPr>
            <a:picLocks noChangeAspect="1"/>
          </p:cNvPicPr>
          <p:nvPr/>
        </p:nvPicPr>
        <p:blipFill rotWithShape="1">
          <a:blip r:embed="rId5"/>
          <a:srcRect l="18863" t="4667" r="22072" b="43911"/>
          <a:stretch/>
        </p:blipFill>
        <p:spPr>
          <a:xfrm>
            <a:off x="3934217" y="1977954"/>
            <a:ext cx="456149" cy="516261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1" y="5532152"/>
            <a:ext cx="576000" cy="576000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44" y="5532152"/>
            <a:ext cx="576000" cy="576000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9" y="5533862"/>
            <a:ext cx="576000" cy="576000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53" y="5533862"/>
            <a:ext cx="576000" cy="576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43" y="5530714"/>
            <a:ext cx="576000" cy="576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2" y="5537293"/>
            <a:ext cx="576000" cy="576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04" y="5537293"/>
            <a:ext cx="576000" cy="576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58" y="5540238"/>
            <a:ext cx="576000" cy="576000"/>
          </a:xfrm>
          <a:prstGeom prst="rect">
            <a:avLst/>
          </a:prstGeom>
        </p:spPr>
      </p:pic>
      <p:sp>
        <p:nvSpPr>
          <p:cNvPr id="67" name="Textfeld 66"/>
          <p:cNvSpPr txBox="1"/>
          <p:nvPr/>
        </p:nvSpPr>
        <p:spPr>
          <a:xfrm>
            <a:off x="7914522" y="1279755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f(x) </a:t>
            </a:r>
            <a:r>
              <a:rPr lang="de-DE" b="1" dirty="0">
                <a:solidFill>
                  <a:srgbClr val="002060"/>
                </a:solidFill>
              </a:rPr>
              <a:t>:=</a:t>
            </a:r>
            <a:r>
              <a:rPr lang="de-DE" dirty="0">
                <a:solidFill>
                  <a:srgbClr val="002060"/>
                </a:solidFill>
              </a:rPr>
              <a:t> Informationsgehalt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6934195" y="2140686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f(DE Finale)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7403389" y="2727005"/>
            <a:ext cx="384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Ungewissheit (1/8)  --&gt;  Gewissheit (1)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179250" y="3399263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f(1/8)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f(1/4)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f(1/2)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6976212" y="4071521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P(DE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P(DE Finale)</a:t>
            </a:r>
            <a:r>
              <a:rPr lang="de-DE" dirty="0">
                <a:solidFill>
                  <a:srgbClr val="002060"/>
                </a:solidFill>
              </a:rPr>
              <a:t> ∙ </a:t>
            </a:r>
            <a:r>
              <a:rPr lang="de-DE" i="1" dirty="0">
                <a:solidFill>
                  <a:srgbClr val="002060"/>
                </a:solidFill>
              </a:rPr>
              <a:t>P(DE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2" name="Textfeld 71"/>
          <p:cNvSpPr txBox="1"/>
          <p:nvPr/>
        </p:nvSpPr>
        <p:spPr>
          <a:xfrm>
            <a:off x="8264106" y="4657840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dirty="0">
                <a:solidFill>
                  <a:srgbClr val="002060"/>
                </a:solidFill>
              </a:rPr>
              <a:t> ∙x</a:t>
            </a:r>
            <a:r>
              <a:rPr lang="de-DE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8387697" y="5366103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002060"/>
                </a:solidFill>
              </a:rPr>
              <a:t>f(x) </a:t>
            </a:r>
            <a:r>
              <a:rPr lang="de-DE" sz="2400" b="1" dirty="0">
                <a:solidFill>
                  <a:srgbClr val="002060"/>
                </a:solidFill>
              </a:rPr>
              <a:t>:=</a:t>
            </a:r>
            <a:r>
              <a:rPr lang="de-DE" sz="2400" dirty="0">
                <a:solidFill>
                  <a:srgbClr val="00206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-</a:t>
            </a:r>
            <a:r>
              <a:rPr lang="de-DE" sz="2400" i="1" dirty="0">
                <a:solidFill>
                  <a:srgbClr val="002060"/>
                </a:solidFill>
              </a:rPr>
              <a:t>log</a:t>
            </a:r>
            <a:r>
              <a:rPr lang="de-DE" sz="2400" i="1" baseline="-25000" dirty="0">
                <a:solidFill>
                  <a:srgbClr val="C00000"/>
                </a:solidFill>
              </a:rPr>
              <a:t>2</a:t>
            </a:r>
            <a:r>
              <a:rPr lang="de-DE" sz="2400" i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74" name="Textfeld 73"/>
          <p:cNvSpPr txBox="1"/>
          <p:nvPr/>
        </p:nvSpPr>
        <p:spPr>
          <a:xfrm>
            <a:off x="7978815" y="5982033"/>
            <a:ext cx="277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f(1/8)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f(1/4)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f(1/2) = 3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</a:t>
            </a:r>
          </a:p>
        </p:txBody>
      </p:sp>
    </p:spTree>
    <p:extLst>
      <p:ext uri="{BB962C8B-B14F-4D97-AF65-F5344CB8AC3E}">
        <p14:creationId xmlns:p14="http://schemas.microsoft.com/office/powerpoint/2010/main" val="293707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14</a:t>
            </a:fld>
            <a:endParaRPr lang="LID4096" dirty="0"/>
          </a:p>
        </p:txBody>
      </p:sp>
      <p:sp>
        <p:nvSpPr>
          <p:cNvPr id="67" name="Textfeld 66"/>
          <p:cNvSpPr txBox="1"/>
          <p:nvPr/>
        </p:nvSpPr>
        <p:spPr>
          <a:xfrm>
            <a:off x="7914522" y="1279755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f(x) </a:t>
            </a:r>
            <a:r>
              <a:rPr lang="de-DE" b="1" dirty="0">
                <a:solidFill>
                  <a:srgbClr val="002060"/>
                </a:solidFill>
              </a:rPr>
              <a:t>:=</a:t>
            </a:r>
            <a:r>
              <a:rPr lang="de-DE" dirty="0">
                <a:solidFill>
                  <a:srgbClr val="002060"/>
                </a:solidFill>
              </a:rPr>
              <a:t> Informationsgehalt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6934195" y="2140686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f(DE Finale)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7403389" y="2727005"/>
            <a:ext cx="384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Ungewissheit (1/8)  --&gt;  Gewissheit (1)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179250" y="3399263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f(1/8)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f(1/4)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f(1/2)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6976212" y="4071521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P(DE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P(DE Finale)</a:t>
            </a:r>
            <a:r>
              <a:rPr lang="de-DE" dirty="0">
                <a:solidFill>
                  <a:srgbClr val="002060"/>
                </a:solidFill>
              </a:rPr>
              <a:t> ∙ </a:t>
            </a:r>
            <a:r>
              <a:rPr lang="de-DE" i="1" dirty="0">
                <a:solidFill>
                  <a:srgbClr val="002060"/>
                </a:solidFill>
              </a:rPr>
              <a:t>P(DE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2" name="Textfeld 71"/>
          <p:cNvSpPr txBox="1"/>
          <p:nvPr/>
        </p:nvSpPr>
        <p:spPr>
          <a:xfrm>
            <a:off x="8264106" y="4657840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dirty="0">
                <a:solidFill>
                  <a:srgbClr val="002060"/>
                </a:solidFill>
              </a:rPr>
              <a:t> ∙x</a:t>
            </a:r>
            <a:r>
              <a:rPr lang="de-DE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8387697" y="5366103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002060"/>
                </a:solidFill>
              </a:rPr>
              <a:t>f(x) </a:t>
            </a:r>
            <a:r>
              <a:rPr lang="de-DE" sz="2400" b="1" dirty="0">
                <a:solidFill>
                  <a:srgbClr val="002060"/>
                </a:solidFill>
              </a:rPr>
              <a:t>:=</a:t>
            </a:r>
            <a:r>
              <a:rPr lang="de-DE" sz="2400" dirty="0">
                <a:solidFill>
                  <a:srgbClr val="00206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-</a:t>
            </a:r>
            <a:r>
              <a:rPr lang="de-DE" sz="2400" i="1" dirty="0">
                <a:solidFill>
                  <a:srgbClr val="002060"/>
                </a:solidFill>
              </a:rPr>
              <a:t>log</a:t>
            </a:r>
            <a:r>
              <a:rPr lang="de-DE" sz="2400" i="1" baseline="-25000" dirty="0">
                <a:solidFill>
                  <a:srgbClr val="C00000"/>
                </a:solidFill>
              </a:rPr>
              <a:t>2</a:t>
            </a:r>
            <a:r>
              <a:rPr lang="de-DE" sz="2400" i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74" name="Textfeld 73"/>
          <p:cNvSpPr txBox="1"/>
          <p:nvPr/>
        </p:nvSpPr>
        <p:spPr>
          <a:xfrm>
            <a:off x="7978815" y="5982033"/>
            <a:ext cx="277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f(1/8)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f(1/4)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f(1/2) = 3</a:t>
            </a:r>
            <a:endParaRPr lang="de-DE" dirty="0">
              <a:solidFill>
                <a:srgbClr val="002060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9" y="1852686"/>
            <a:ext cx="576000" cy="576000"/>
          </a:xfrm>
          <a:prstGeom prst="rect">
            <a:avLst/>
          </a:prstGeom>
        </p:spPr>
      </p:pic>
      <p:sp>
        <p:nvSpPr>
          <p:cNvPr id="75" name="Textfeld 74"/>
          <p:cNvSpPr txBox="1"/>
          <p:nvPr/>
        </p:nvSpPr>
        <p:spPr>
          <a:xfrm>
            <a:off x="1599447" y="1956020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P = 1/1024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6" name="Textfeld 75"/>
          <p:cNvSpPr txBox="1"/>
          <p:nvPr/>
        </p:nvSpPr>
        <p:spPr>
          <a:xfrm>
            <a:off x="1405872" y="2616132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002060"/>
                </a:solidFill>
              </a:rPr>
              <a:t>f(x) </a:t>
            </a:r>
            <a:r>
              <a:rPr lang="de-DE" sz="2400" b="1" dirty="0">
                <a:solidFill>
                  <a:srgbClr val="002060"/>
                </a:solidFill>
              </a:rPr>
              <a:t>:=</a:t>
            </a:r>
            <a:r>
              <a:rPr lang="de-DE" sz="2400" dirty="0">
                <a:solidFill>
                  <a:srgbClr val="00206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-</a:t>
            </a:r>
            <a:r>
              <a:rPr lang="de-DE" sz="2400" i="1" dirty="0">
                <a:solidFill>
                  <a:srgbClr val="002060"/>
                </a:solidFill>
              </a:rPr>
              <a:t>log</a:t>
            </a:r>
            <a:r>
              <a:rPr lang="de-DE" sz="2400" i="1" baseline="-25000" dirty="0">
                <a:solidFill>
                  <a:srgbClr val="C00000"/>
                </a:solidFill>
              </a:rPr>
              <a:t>2</a:t>
            </a:r>
            <a:r>
              <a:rPr lang="de-DE" sz="2400" i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1405872" y="3399263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002060"/>
                </a:solidFill>
              </a:rPr>
              <a:t>f(P) </a:t>
            </a:r>
            <a:r>
              <a:rPr lang="de-DE" sz="2400" b="1" dirty="0">
                <a:solidFill>
                  <a:srgbClr val="002060"/>
                </a:solidFill>
              </a:rPr>
              <a:t>=</a:t>
            </a:r>
            <a:r>
              <a:rPr lang="de-DE" sz="2400" dirty="0">
                <a:solidFill>
                  <a:srgbClr val="00206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-</a:t>
            </a:r>
            <a:r>
              <a:rPr lang="de-DE" sz="2400" i="1" dirty="0">
                <a:solidFill>
                  <a:srgbClr val="002060"/>
                </a:solidFill>
              </a:rPr>
              <a:t>log</a:t>
            </a:r>
            <a:r>
              <a:rPr lang="de-DE" sz="2400" i="1" baseline="-25000" dirty="0">
                <a:solidFill>
                  <a:srgbClr val="C00000"/>
                </a:solidFill>
              </a:rPr>
              <a:t>2</a:t>
            </a:r>
            <a:r>
              <a:rPr lang="de-DE" sz="2400" i="1" dirty="0">
                <a:solidFill>
                  <a:srgbClr val="002060"/>
                </a:solidFill>
              </a:rPr>
              <a:t>P = 10 (</a:t>
            </a:r>
            <a:r>
              <a:rPr lang="de-DE" sz="2400" i="1" dirty="0" err="1">
                <a:solidFill>
                  <a:srgbClr val="002060"/>
                </a:solidFill>
              </a:rPr>
              <a:t>bit</a:t>
            </a:r>
            <a:r>
              <a:rPr lang="de-DE" sz="2400" i="1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</a:t>
            </a:r>
          </a:p>
        </p:txBody>
      </p:sp>
      <p:sp>
        <p:nvSpPr>
          <p:cNvPr id="28" name="Rechteck 27"/>
          <p:cNvSpPr/>
          <p:nvPr/>
        </p:nvSpPr>
        <p:spPr>
          <a:xfrm>
            <a:off x="899779" y="4016007"/>
            <a:ext cx="212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915836" y="4499311"/>
            <a:ext cx="495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Schwierigkeit (Event): Ungewissheit --&gt;  Gewissheit</a:t>
            </a:r>
          </a:p>
        </p:txBody>
      </p:sp>
      <p:sp>
        <p:nvSpPr>
          <p:cNvPr id="80" name="Rechteck 79"/>
          <p:cNvSpPr/>
          <p:nvPr/>
        </p:nvSpPr>
        <p:spPr>
          <a:xfrm>
            <a:off x="899779" y="5053216"/>
            <a:ext cx="111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Entropie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endParaRPr lang="de-DE" dirty="0"/>
          </a:p>
        </p:txBody>
      </p:sp>
      <p:sp>
        <p:nvSpPr>
          <p:cNvPr id="81" name="Rechteck 80"/>
          <p:cNvSpPr/>
          <p:nvPr/>
        </p:nvSpPr>
        <p:spPr>
          <a:xfrm>
            <a:off x="915836" y="5536520"/>
            <a:ext cx="509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Schwierigkeit (System): Ungewissheit --&gt;  Gewissheit</a:t>
            </a:r>
          </a:p>
        </p:txBody>
      </p:sp>
      <p:sp>
        <p:nvSpPr>
          <p:cNvPr id="82" name="Rechteck 81"/>
          <p:cNvSpPr/>
          <p:nvPr/>
        </p:nvSpPr>
        <p:spPr>
          <a:xfrm>
            <a:off x="915836" y="6161198"/>
            <a:ext cx="4699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Einheit (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</a:t>
            </a:r>
            <a:r>
              <a:rPr lang="de-DE" dirty="0">
                <a:solidFill>
                  <a:srgbClr val="002060"/>
                </a:solidFill>
              </a:rPr>
              <a:t>) = Einheit (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Entropie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197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28" grpId="0"/>
      <p:bldP spid="29" grpId="0"/>
      <p:bldP spid="80" grpId="0"/>
      <p:bldP spid="81" grpId="0"/>
      <p:bldP spid="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15</a:t>
            </a:fld>
            <a:endParaRPr lang="LID4096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3555276" y="1277812"/>
            <a:ext cx="2218846" cy="1746291"/>
            <a:chOff x="3555276" y="1277812"/>
            <a:chExt cx="2218846" cy="1746291"/>
          </a:xfrm>
        </p:grpSpPr>
        <p:grpSp>
          <p:nvGrpSpPr>
            <p:cNvPr id="5" name="Gruppieren 4"/>
            <p:cNvGrpSpPr/>
            <p:nvPr/>
          </p:nvGrpSpPr>
          <p:grpSpPr>
            <a:xfrm>
              <a:off x="3555276" y="1277812"/>
              <a:ext cx="2218846" cy="1746291"/>
              <a:chOff x="5867256" y="1206709"/>
              <a:chExt cx="2218846" cy="1746291"/>
            </a:xfrm>
          </p:grpSpPr>
          <p:sp>
            <p:nvSpPr>
              <p:cNvPr id="41" name="Ellipse 40"/>
              <p:cNvSpPr/>
              <p:nvPr/>
            </p:nvSpPr>
            <p:spPr>
              <a:xfrm>
                <a:off x="5867256" y="2341000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7474102" y="2341000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6678915" y="1206709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Eckige Klammer links 55"/>
              <p:cNvSpPr/>
              <p:nvPr/>
            </p:nvSpPr>
            <p:spPr>
              <a:xfrm rot="5400000">
                <a:off x="6849911" y="1394730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8" name="Gerader Verbinder 57"/>
              <p:cNvCxnSpPr>
                <a:stCxn id="56" idx="1"/>
              </p:cNvCxnSpPr>
              <p:nvPr/>
            </p:nvCxnSpPr>
            <p:spPr>
              <a:xfrm flipV="1">
                <a:off x="6975054" y="1823915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Grafik 6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76" y="2430103"/>
              <a:ext cx="576000" cy="576000"/>
            </a:xfrm>
            <a:prstGeom prst="rect">
              <a:avLst/>
            </a:prstGeom>
          </p:spPr>
        </p:pic>
        <p:pic>
          <p:nvPicPr>
            <p:cNvPr id="63" name="Grafik 6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525" y="2434184"/>
              <a:ext cx="576000" cy="576000"/>
            </a:xfrm>
            <a:prstGeom prst="rect">
              <a:avLst/>
            </a:prstGeom>
          </p:spPr>
        </p:pic>
      </p:grpSp>
      <p:grpSp>
        <p:nvGrpSpPr>
          <p:cNvPr id="9" name="Gruppieren 8"/>
          <p:cNvGrpSpPr/>
          <p:nvPr/>
        </p:nvGrpSpPr>
        <p:grpSpPr>
          <a:xfrm>
            <a:off x="7328696" y="1277812"/>
            <a:ext cx="2208572" cy="1746291"/>
            <a:chOff x="6261896" y="1277812"/>
            <a:chExt cx="2208572" cy="1746291"/>
          </a:xfrm>
        </p:grpSpPr>
        <p:grpSp>
          <p:nvGrpSpPr>
            <p:cNvPr id="2" name="Gruppieren 1"/>
            <p:cNvGrpSpPr/>
            <p:nvPr/>
          </p:nvGrpSpPr>
          <p:grpSpPr>
            <a:xfrm>
              <a:off x="6261896" y="1277812"/>
              <a:ext cx="2208572" cy="1746291"/>
              <a:chOff x="9050126" y="1206709"/>
              <a:chExt cx="2208572" cy="1746291"/>
            </a:xfrm>
          </p:grpSpPr>
          <p:sp>
            <p:nvSpPr>
              <p:cNvPr id="43" name="Ellipse 42"/>
              <p:cNvSpPr/>
              <p:nvPr/>
            </p:nvSpPr>
            <p:spPr>
              <a:xfrm>
                <a:off x="9050126" y="2341000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10646698" y="2341000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9853629" y="1206709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ckige Klammer links 56"/>
              <p:cNvSpPr/>
              <p:nvPr/>
            </p:nvSpPr>
            <p:spPr>
              <a:xfrm rot="5400000">
                <a:off x="10029312" y="1394729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9" name="Gerader Verbinder 58"/>
              <p:cNvCxnSpPr/>
              <p:nvPr/>
            </p:nvCxnSpPr>
            <p:spPr>
              <a:xfrm flipV="1">
                <a:off x="10155448" y="1818709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Grafik 6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896" y="2430103"/>
              <a:ext cx="576000" cy="5760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465" y="2440880"/>
              <a:ext cx="576000" cy="576000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AA71DD0-43EA-40CB-92BD-0EB6320E21B7}"/>
              </a:ext>
            </a:extLst>
          </p:cNvPr>
          <p:cNvGrpSpPr/>
          <p:nvPr/>
        </p:nvGrpSpPr>
        <p:grpSpPr>
          <a:xfrm>
            <a:off x="2427112" y="3331866"/>
            <a:ext cx="7290817" cy="417810"/>
            <a:chOff x="2427112" y="3331866"/>
            <a:chExt cx="7290817" cy="417810"/>
          </a:xfrm>
        </p:grpSpPr>
        <p:sp>
          <p:nvSpPr>
            <p:cNvPr id="66" name="Textfeld 65"/>
            <p:cNvSpPr txBox="1"/>
            <p:nvPr/>
          </p:nvSpPr>
          <p:spPr>
            <a:xfrm>
              <a:off x="2427112" y="3331866"/>
              <a:ext cx="397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P: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  <p:sp>
          <p:nvSpPr>
            <p:cNvPr id="83" name="Textfeld 82"/>
            <p:cNvSpPr txBox="1"/>
            <p:nvPr/>
          </p:nvSpPr>
          <p:spPr>
            <a:xfrm>
              <a:off x="3608905" y="3331866"/>
              <a:ext cx="504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rgbClr val="002060"/>
                  </a:solidFill>
                </a:rPr>
                <a:t>1/2</a:t>
              </a:r>
              <a:endParaRPr lang="de-DE" dirty="0">
                <a:solidFill>
                  <a:srgbClr val="002060"/>
                </a:solidFill>
              </a:endParaRPr>
            </a:p>
          </p:txBody>
        </p:sp>
        <p:sp>
          <p:nvSpPr>
            <p:cNvPr id="84" name="Textfeld 83"/>
            <p:cNvSpPr txBox="1"/>
            <p:nvPr/>
          </p:nvSpPr>
          <p:spPr>
            <a:xfrm>
              <a:off x="5215751" y="3380344"/>
              <a:ext cx="504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rgbClr val="002060"/>
                  </a:solidFill>
                </a:rPr>
                <a:t>1/2</a:t>
              </a:r>
              <a:endParaRPr lang="de-DE" dirty="0">
                <a:solidFill>
                  <a:srgbClr val="002060"/>
                </a:solidFill>
              </a:endParaRPr>
            </a:p>
          </p:txBody>
        </p:sp>
        <p:sp>
          <p:nvSpPr>
            <p:cNvPr id="85" name="Textfeld 84"/>
            <p:cNvSpPr txBox="1"/>
            <p:nvPr/>
          </p:nvSpPr>
          <p:spPr>
            <a:xfrm>
              <a:off x="8858741" y="3380344"/>
              <a:ext cx="85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rgbClr val="002060"/>
                  </a:solidFill>
                </a:rPr>
                <a:t>99/100</a:t>
              </a:r>
              <a:endParaRPr lang="de-DE" dirty="0">
                <a:solidFill>
                  <a:srgbClr val="002060"/>
                </a:solidFill>
              </a:endParaRPr>
            </a:p>
          </p:txBody>
        </p:sp>
        <p:sp>
          <p:nvSpPr>
            <p:cNvPr id="86" name="Textfeld 85"/>
            <p:cNvSpPr txBox="1"/>
            <p:nvPr/>
          </p:nvSpPr>
          <p:spPr>
            <a:xfrm>
              <a:off x="7278607" y="3380344"/>
              <a:ext cx="85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rgbClr val="002060"/>
                  </a:solidFill>
                </a:rPr>
                <a:t>1/100</a:t>
              </a:r>
              <a:endParaRPr lang="de-DE" dirty="0">
                <a:solidFill>
                  <a:srgbClr val="002060"/>
                </a:solidFill>
              </a:endParaRPr>
            </a:p>
          </p:txBody>
        </p:sp>
      </p:grpSp>
      <p:sp>
        <p:nvSpPr>
          <p:cNvPr id="88" name="Textfeld 87"/>
          <p:cNvSpPr txBox="1"/>
          <p:nvPr/>
        </p:nvSpPr>
        <p:spPr>
          <a:xfrm>
            <a:off x="1067801" y="1701296"/>
            <a:ext cx="170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002060"/>
                </a:solidFill>
              </a:rPr>
              <a:t>f(x) </a:t>
            </a:r>
            <a:r>
              <a:rPr lang="de-DE" sz="2400" b="1" dirty="0">
                <a:solidFill>
                  <a:srgbClr val="002060"/>
                </a:solidFill>
              </a:rPr>
              <a:t>:=</a:t>
            </a:r>
            <a:r>
              <a:rPr lang="de-DE" sz="2400" dirty="0">
                <a:solidFill>
                  <a:srgbClr val="00206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-</a:t>
            </a:r>
            <a:r>
              <a:rPr lang="de-DE" sz="2400" i="1" dirty="0">
                <a:solidFill>
                  <a:srgbClr val="002060"/>
                </a:solidFill>
              </a:rPr>
              <a:t>log</a:t>
            </a:r>
            <a:r>
              <a:rPr lang="de-DE" sz="2400" i="1" baseline="-25000" dirty="0">
                <a:solidFill>
                  <a:srgbClr val="C00000"/>
                </a:solidFill>
              </a:rPr>
              <a:t>2</a:t>
            </a:r>
            <a:r>
              <a:rPr lang="de-DE" sz="2400" i="1" dirty="0">
                <a:solidFill>
                  <a:srgbClr val="002060"/>
                </a:solidFill>
              </a:rPr>
              <a:t>x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E121C1C-F321-492F-8F69-C8B5EFE81060}"/>
              </a:ext>
            </a:extLst>
          </p:cNvPr>
          <p:cNvGrpSpPr/>
          <p:nvPr/>
        </p:nvGrpSpPr>
        <p:grpSpPr>
          <a:xfrm>
            <a:off x="693563" y="4004978"/>
            <a:ext cx="9707737" cy="388299"/>
            <a:chOff x="693563" y="4004978"/>
            <a:chExt cx="9707737" cy="388299"/>
          </a:xfrm>
        </p:grpSpPr>
        <p:sp>
          <p:nvSpPr>
            <p:cNvPr id="87" name="Rechteck 86"/>
            <p:cNvSpPr/>
            <p:nvPr/>
          </p:nvSpPr>
          <p:spPr>
            <a:xfrm>
              <a:off x="693563" y="4004978"/>
              <a:ext cx="2129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Informationsgehalt</a:t>
              </a:r>
              <a:r>
                <a:rPr lang="en-US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: </a:t>
              </a:r>
              <a:endParaRPr lang="de-DE" dirty="0"/>
            </a:p>
          </p:txBody>
        </p:sp>
        <p:sp>
          <p:nvSpPr>
            <p:cNvPr id="89" name="Textfeld 88"/>
            <p:cNvSpPr txBox="1"/>
            <p:nvPr/>
          </p:nvSpPr>
          <p:spPr>
            <a:xfrm>
              <a:off x="3199803" y="4018981"/>
              <a:ext cx="128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rgbClr val="002060"/>
                  </a:solidFill>
                </a:rPr>
                <a:t>-log</a:t>
              </a:r>
              <a:r>
                <a:rPr lang="de-DE" i="1" baseline="-25000" dirty="0">
                  <a:solidFill>
                    <a:srgbClr val="002060"/>
                  </a:solidFill>
                </a:rPr>
                <a:t>2</a:t>
              </a:r>
              <a:r>
                <a:rPr lang="de-DE" i="1" dirty="0">
                  <a:solidFill>
                    <a:srgbClr val="002060"/>
                  </a:solidFill>
                </a:rPr>
                <a:t>1/2 = 1</a:t>
              </a:r>
              <a:endParaRPr lang="de-DE" dirty="0">
                <a:solidFill>
                  <a:srgbClr val="002060"/>
                </a:solidFill>
              </a:endParaRPr>
            </a:p>
          </p:txBody>
        </p:sp>
        <p:sp>
          <p:nvSpPr>
            <p:cNvPr id="90" name="Textfeld 89"/>
            <p:cNvSpPr txBox="1"/>
            <p:nvPr/>
          </p:nvSpPr>
          <p:spPr>
            <a:xfrm>
              <a:off x="4835381" y="4004978"/>
              <a:ext cx="128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rgbClr val="002060"/>
                  </a:solidFill>
                </a:rPr>
                <a:t>-log</a:t>
              </a:r>
              <a:r>
                <a:rPr lang="de-DE" i="1" baseline="-25000" dirty="0">
                  <a:solidFill>
                    <a:srgbClr val="002060"/>
                  </a:solidFill>
                </a:rPr>
                <a:t>2</a:t>
              </a:r>
              <a:r>
                <a:rPr lang="de-DE" i="1" dirty="0">
                  <a:solidFill>
                    <a:srgbClr val="002060"/>
                  </a:solidFill>
                </a:rPr>
                <a:t>1/2 = 1</a:t>
              </a:r>
              <a:endParaRPr lang="de-DE" dirty="0">
                <a:solidFill>
                  <a:srgbClr val="002060"/>
                </a:solidFill>
              </a:endParaRPr>
            </a:p>
          </p:txBody>
        </p:sp>
        <p:sp>
          <p:nvSpPr>
            <p:cNvPr id="91" name="Textfeld 90"/>
            <p:cNvSpPr txBox="1"/>
            <p:nvPr/>
          </p:nvSpPr>
          <p:spPr>
            <a:xfrm>
              <a:off x="6639878" y="4023945"/>
              <a:ext cx="1793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rgbClr val="002060"/>
                  </a:solidFill>
                </a:rPr>
                <a:t>-log</a:t>
              </a:r>
              <a:r>
                <a:rPr lang="de-DE" i="1" baseline="-25000" dirty="0">
                  <a:solidFill>
                    <a:srgbClr val="002060"/>
                  </a:solidFill>
                </a:rPr>
                <a:t>2</a:t>
              </a:r>
              <a:r>
                <a:rPr lang="de-DE" i="1" dirty="0">
                  <a:solidFill>
                    <a:srgbClr val="002060"/>
                  </a:solidFill>
                </a:rPr>
                <a:t>1% = 6,6439</a:t>
              </a:r>
              <a:endParaRPr lang="de-DE" dirty="0">
                <a:solidFill>
                  <a:srgbClr val="002060"/>
                </a:solidFill>
              </a:endParaRPr>
            </a:p>
          </p:txBody>
        </p:sp>
        <p:sp>
          <p:nvSpPr>
            <p:cNvPr id="92" name="Textfeld 91"/>
            <p:cNvSpPr txBox="1"/>
            <p:nvPr/>
          </p:nvSpPr>
          <p:spPr>
            <a:xfrm>
              <a:off x="8466938" y="4015131"/>
              <a:ext cx="193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rgbClr val="002060"/>
                  </a:solidFill>
                </a:rPr>
                <a:t>-log</a:t>
              </a:r>
              <a:r>
                <a:rPr lang="de-DE" i="1" baseline="-25000" dirty="0">
                  <a:solidFill>
                    <a:srgbClr val="002060"/>
                  </a:solidFill>
                </a:rPr>
                <a:t>2</a:t>
              </a:r>
              <a:r>
                <a:rPr lang="de-DE" i="1" dirty="0">
                  <a:solidFill>
                    <a:srgbClr val="002060"/>
                  </a:solidFill>
                </a:rPr>
                <a:t>99% = 0,0145</a:t>
              </a:r>
              <a:endParaRPr lang="de-DE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431D278-D6C5-42DE-9578-18C065091767}"/>
              </a:ext>
            </a:extLst>
          </p:cNvPr>
          <p:cNvGrpSpPr/>
          <p:nvPr/>
        </p:nvGrpSpPr>
        <p:grpSpPr>
          <a:xfrm>
            <a:off x="1004290" y="4671230"/>
            <a:ext cx="9756326" cy="386065"/>
            <a:chOff x="1004290" y="4671230"/>
            <a:chExt cx="9756326" cy="386065"/>
          </a:xfrm>
        </p:grpSpPr>
        <p:sp>
          <p:nvSpPr>
            <p:cNvPr id="80" name="Rechteck 79"/>
            <p:cNvSpPr/>
            <p:nvPr/>
          </p:nvSpPr>
          <p:spPr>
            <a:xfrm>
              <a:off x="1004290" y="4671230"/>
              <a:ext cx="1839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Entropie</a:t>
              </a:r>
              <a:r>
                <a:rPr lang="en-US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(Event): </a:t>
              </a:r>
              <a:endParaRPr lang="de-DE" dirty="0"/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3067723" y="4706096"/>
              <a:ext cx="15484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i="1" dirty="0">
                  <a:solidFill>
                    <a:srgbClr val="002060"/>
                  </a:solidFill>
                </a:rPr>
                <a:t>½ ∙(-log</a:t>
              </a:r>
              <a:r>
                <a:rPr lang="de-DE" sz="1400" i="1" baseline="-25000" dirty="0">
                  <a:solidFill>
                    <a:srgbClr val="002060"/>
                  </a:solidFill>
                </a:rPr>
                <a:t>2</a:t>
              </a:r>
              <a:r>
                <a:rPr lang="de-DE" sz="1400" i="1" dirty="0">
                  <a:solidFill>
                    <a:srgbClr val="002060"/>
                  </a:solidFill>
                </a:rPr>
                <a:t>1/2) = 1/2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94" name="Textfeld 93"/>
            <p:cNvSpPr txBox="1"/>
            <p:nvPr/>
          </p:nvSpPr>
          <p:spPr>
            <a:xfrm>
              <a:off x="4672935" y="4732785"/>
              <a:ext cx="15484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i="1" dirty="0">
                  <a:solidFill>
                    <a:srgbClr val="002060"/>
                  </a:solidFill>
                </a:rPr>
                <a:t>½ ∙(-log</a:t>
              </a:r>
              <a:r>
                <a:rPr lang="de-DE" sz="1400" i="1" baseline="-25000" dirty="0">
                  <a:solidFill>
                    <a:srgbClr val="002060"/>
                  </a:solidFill>
                </a:rPr>
                <a:t>2</a:t>
              </a:r>
              <a:r>
                <a:rPr lang="de-DE" sz="1400" i="1" dirty="0">
                  <a:solidFill>
                    <a:srgbClr val="002060"/>
                  </a:solidFill>
                </a:rPr>
                <a:t>1/2) = 1/2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95" name="Textfeld 94"/>
            <p:cNvSpPr txBox="1"/>
            <p:nvPr/>
          </p:nvSpPr>
          <p:spPr>
            <a:xfrm>
              <a:off x="6466541" y="4749518"/>
              <a:ext cx="2191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i="1" dirty="0">
                  <a:solidFill>
                    <a:srgbClr val="002060"/>
                  </a:solidFill>
                </a:rPr>
                <a:t>1 % ∙(-log</a:t>
              </a:r>
              <a:r>
                <a:rPr lang="de-DE" sz="1400" i="1" baseline="-25000" dirty="0">
                  <a:solidFill>
                    <a:srgbClr val="002060"/>
                  </a:solidFill>
                </a:rPr>
                <a:t>2</a:t>
              </a:r>
              <a:r>
                <a:rPr lang="de-DE" sz="1400" i="1" dirty="0">
                  <a:solidFill>
                    <a:srgbClr val="002060"/>
                  </a:solidFill>
                </a:rPr>
                <a:t>1%) = 0,066439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96" name="Textfeld 95"/>
            <p:cNvSpPr txBox="1"/>
            <p:nvPr/>
          </p:nvSpPr>
          <p:spPr>
            <a:xfrm>
              <a:off x="8469681" y="4749518"/>
              <a:ext cx="22909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i="1" dirty="0">
                  <a:solidFill>
                    <a:srgbClr val="002060"/>
                  </a:solidFill>
                </a:rPr>
                <a:t>99 % ∙(-log</a:t>
              </a:r>
              <a:r>
                <a:rPr lang="de-DE" sz="1400" i="1" baseline="-25000" dirty="0">
                  <a:solidFill>
                    <a:srgbClr val="002060"/>
                  </a:solidFill>
                </a:rPr>
                <a:t>2</a:t>
              </a:r>
              <a:r>
                <a:rPr lang="de-DE" sz="1400" i="1" dirty="0">
                  <a:solidFill>
                    <a:srgbClr val="002060"/>
                  </a:solidFill>
                </a:rPr>
                <a:t>99%) = 0,014355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2" name="Rechteck 11"/>
          <p:cNvSpPr/>
          <p:nvPr/>
        </p:nvSpPr>
        <p:spPr>
          <a:xfrm>
            <a:off x="7325448" y="606729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‬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7BFBE71-4E54-4170-84D0-4F8ADF2D7961}"/>
              </a:ext>
            </a:extLst>
          </p:cNvPr>
          <p:cNvGrpSpPr/>
          <p:nvPr/>
        </p:nvGrpSpPr>
        <p:grpSpPr>
          <a:xfrm>
            <a:off x="827732" y="5361518"/>
            <a:ext cx="9681005" cy="369770"/>
            <a:chOff x="827732" y="5361518"/>
            <a:chExt cx="9681005" cy="369770"/>
          </a:xfrm>
        </p:grpSpPr>
        <p:sp>
          <p:nvSpPr>
            <p:cNvPr id="97" name="Rechteck 96"/>
            <p:cNvSpPr/>
            <p:nvPr/>
          </p:nvSpPr>
          <p:spPr>
            <a:xfrm>
              <a:off x="827732" y="5361956"/>
              <a:ext cx="19922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Entropie</a:t>
              </a:r>
              <a:r>
                <a:rPr lang="en-US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(System): </a:t>
              </a:r>
              <a:endParaRPr lang="de-DE" dirty="0"/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4248147" y="5361518"/>
              <a:ext cx="1174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½ + ½ = 1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  <p:sp>
          <p:nvSpPr>
            <p:cNvPr id="99" name="Textfeld 98"/>
            <p:cNvSpPr txBox="1"/>
            <p:nvPr/>
          </p:nvSpPr>
          <p:spPr>
            <a:xfrm>
              <a:off x="6979660" y="5361518"/>
              <a:ext cx="3529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rgbClr val="002060"/>
                  </a:solidFill>
                </a:rPr>
                <a:t>0,066439 + 0,014355 = </a:t>
              </a:r>
              <a:r>
                <a:rPr lang="de-DE" b="1" i="1" dirty="0">
                  <a:solidFill>
                    <a:srgbClr val="002060"/>
                  </a:solidFill>
                </a:rPr>
                <a:t>0,080794</a:t>
              </a:r>
              <a:endParaRPr lang="de-DE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00" name="Rechteck 99"/>
          <p:cNvSpPr/>
          <p:nvPr/>
        </p:nvSpPr>
        <p:spPr>
          <a:xfrm>
            <a:off x="2925322" y="6067295"/>
            <a:ext cx="593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Entropie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(System): 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Erwartungswert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34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16</a:t>
            </a:fld>
            <a:endParaRPr lang="LID4096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Entropie (Informationstheorie)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915837" y="1277812"/>
            <a:ext cx="7037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Entropie (System):  Erwartungswert des Informationsgehalts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feld 87"/>
              <p:cNvSpPr txBox="1"/>
              <p:nvPr/>
            </p:nvSpPr>
            <p:spPr>
              <a:xfrm>
                <a:off x="2009775" y="4086813"/>
                <a:ext cx="8353425" cy="120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b="1" dirty="0">
                    <a:solidFill>
                      <a:srgbClr val="002060"/>
                    </a:solidFill>
                  </a:rPr>
                  <a:t>H(P) </a:t>
                </a:r>
                <a:r>
                  <a:rPr lang="de-DE" sz="2400" b="1" dirty="0">
                    <a:solidFill>
                      <a:srgbClr val="C00000"/>
                    </a:solidFill>
                  </a:rPr>
                  <a:t>:= </a:t>
                </a:r>
                <a:r>
                  <a:rPr lang="de-DE" sz="2400" b="1" dirty="0">
                    <a:solidFill>
                      <a:srgbClr val="002060"/>
                    </a:solidFill>
                  </a:rPr>
                  <a:t>E (P</a:t>
                </a:r>
                <a:r>
                  <a:rPr lang="de-DE" sz="2400" b="1" baseline="-25000" dirty="0">
                    <a:solidFill>
                      <a:srgbClr val="002060"/>
                    </a:solidFill>
                  </a:rPr>
                  <a:t>I</a:t>
                </a:r>
                <a:r>
                  <a:rPr lang="de-DE" sz="2400" b="1" dirty="0">
                    <a:solidFill>
                      <a:srgbClr val="002060"/>
                    </a:solidFill>
                  </a:rPr>
                  <a:t>)</a:t>
                </a:r>
              </a:p>
              <a:p>
                <a:pPr algn="ctr"/>
                <a:endParaRPr lang="de-DE" sz="2400" b="1" dirty="0">
                  <a:solidFill>
                    <a:srgbClr val="00206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400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</a:t>
                </a:r>
                <a:r>
                  <a:rPr lang="de-DE" sz="2400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f(P</a:t>
                </a:r>
                <a:r>
                  <a:rPr lang="de-DE" sz="2400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</a:t>
                </a:r>
                <a:r>
                  <a:rPr lang="de-DE" sz="2400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(-log</a:t>
                </a:r>
                <a:r>
                  <a:rPr lang="de-DE" sz="2400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</a:t>
                </a:r>
                <a:r>
                  <a:rPr lang="de-DE" sz="2400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log</a:t>
                </a:r>
                <a:r>
                  <a:rPr lang="de-DE" sz="2400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de-DE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feld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775" y="4086813"/>
                <a:ext cx="8353425" cy="1201611"/>
              </a:xfrm>
              <a:prstGeom prst="rect">
                <a:avLst/>
              </a:prstGeom>
              <a:blipFill>
                <a:blip r:embed="rId5"/>
                <a:stretch>
                  <a:fillRect t="-4040" b="-131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/>
          <p:cNvSpPr/>
          <p:nvPr/>
        </p:nvSpPr>
        <p:spPr>
          <a:xfrm>
            <a:off x="7325448" y="606729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‬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272" y="1677922"/>
            <a:ext cx="4972430" cy="219229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7B4E7BD-CE77-473E-85AC-EB458F5C4DC1}"/>
              </a:ext>
            </a:extLst>
          </p:cNvPr>
          <p:cNvSpPr txBox="1"/>
          <p:nvPr/>
        </p:nvSpPr>
        <p:spPr>
          <a:xfrm>
            <a:off x="3174179" y="5836462"/>
            <a:ext cx="602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Kullback-</a:t>
            </a:r>
            <a:r>
              <a:rPr lang="de-DE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de-DE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-Divergenz (relative Entropie)</a:t>
            </a:r>
          </a:p>
        </p:txBody>
      </p:sp>
    </p:spTree>
    <p:extLst>
      <p:ext uri="{BB962C8B-B14F-4D97-AF65-F5344CB8AC3E}">
        <p14:creationId xmlns:p14="http://schemas.microsoft.com/office/powerpoint/2010/main" val="194056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17</a:t>
            </a:fld>
            <a:endParaRPr lang="LID4096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9825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-Divergenz (relative Entropie)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915836" y="1277812"/>
            <a:ext cx="104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Kullback-</a:t>
            </a:r>
            <a:r>
              <a:rPr lang="de-DE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-Abstand und relative Entropie bezeichnen ein Maß für die Unterschiedlichkeit zweier Wahrscheinlichkeitsverteilungen.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feld 87"/>
              <p:cNvSpPr txBox="1"/>
              <p:nvPr/>
            </p:nvSpPr>
            <p:spPr>
              <a:xfrm>
                <a:off x="2009775" y="4086813"/>
                <a:ext cx="8353425" cy="224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b="1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f</a:t>
                </a:r>
                <a:r>
                  <a:rPr lang="de-DE" sz="2400" b="1" i="1" baseline="-25000" dirty="0" err="1">
                    <a:solidFill>
                      <a:schemeClr val="accent1">
                        <a:lumMod val="75000"/>
                      </a:schemeClr>
                    </a:solidFill>
                  </a:rPr>
                  <a:t>Q</a:t>
                </a:r>
                <a:r>
                  <a:rPr lang="de-DE" sz="24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(</a:t>
                </a:r>
                <a:r>
                  <a:rPr lang="de-DE" sz="2400" b="1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q</a:t>
                </a:r>
                <a:r>
                  <a:rPr lang="de-DE" sz="2400" b="1" i="1" baseline="-25000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  <a:r>
                  <a:rPr lang="de-DE" sz="2400" b="1" i="1" dirty="0">
                    <a:solidFill>
                      <a:srgbClr val="002060"/>
                    </a:solidFill>
                  </a:rPr>
                  <a:t>           </a:t>
                </a:r>
                <a:r>
                  <a:rPr lang="de-DE" sz="2400" b="1" i="1" dirty="0" err="1">
                    <a:solidFill>
                      <a:schemeClr val="accent2"/>
                    </a:solidFill>
                  </a:rPr>
                  <a:t>f</a:t>
                </a:r>
                <a:r>
                  <a:rPr lang="de-DE" sz="2400" b="1" i="1" baseline="-25000" dirty="0" err="1">
                    <a:solidFill>
                      <a:schemeClr val="accent2"/>
                    </a:solidFill>
                  </a:rPr>
                  <a:t>P</a:t>
                </a:r>
                <a:r>
                  <a:rPr lang="de-DE" sz="2400" b="1" i="1" dirty="0">
                    <a:solidFill>
                      <a:schemeClr val="accent2"/>
                    </a:solidFill>
                  </a:rPr>
                  <a:t>(</a:t>
                </a:r>
                <a:r>
                  <a:rPr lang="de-DE" sz="2400" b="1" i="1" dirty="0" err="1">
                    <a:solidFill>
                      <a:schemeClr val="accent2"/>
                    </a:solidFill>
                  </a:rPr>
                  <a:t>p</a:t>
                </a:r>
                <a:r>
                  <a:rPr lang="de-DE" sz="2400" b="1" i="1" baseline="-25000" dirty="0" err="1">
                    <a:solidFill>
                      <a:schemeClr val="accent2"/>
                    </a:solidFill>
                  </a:rPr>
                  <a:t>i</a:t>
                </a:r>
                <a:r>
                  <a:rPr lang="de-DE" sz="2400" b="1" i="1" dirty="0">
                    <a:solidFill>
                      <a:schemeClr val="accent2"/>
                    </a:solidFill>
                  </a:rPr>
                  <a:t>)</a:t>
                </a:r>
                <a:r>
                  <a:rPr lang="de-DE" sz="2400" b="1" i="1" dirty="0">
                    <a:solidFill>
                      <a:srgbClr val="FFC000"/>
                    </a:solidFill>
                  </a:rPr>
                  <a:t>  </a:t>
                </a:r>
              </a:p>
              <a:p>
                <a:pPr algn="ctr"/>
                <a:endParaRPr lang="de-DE" sz="1100" b="1" dirty="0">
                  <a:solidFill>
                    <a:srgbClr val="00206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:=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400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∙(</a:t>
                </a:r>
                <a:r>
                  <a:rPr lang="de-DE" sz="24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</a:t>
                </a:r>
                <a:r>
                  <a:rPr lang="de-DE" sz="2400" baseline="-250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sz="24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baseline="-250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(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m:rPr>
                        <m:nor/>
                      </m:rPr>
                      <a:rPr lang="de-DE" sz="2400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p</m:t>
                    </m:r>
                    <m:r>
                      <m:rPr>
                        <m:nor/>
                      </m:rPr>
                      <a:rPr lang="de-DE" sz="2400" baseline="-25000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i</m:t>
                    </m:r>
                    <m:r>
                      <m:rPr>
                        <m:nor/>
                      </m:rPr>
                      <a:rPr lang="de-DE" sz="24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 ∙</m:t>
                    </m:r>
                  </m:oMath>
                </a14:m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endParaRPr lang="de-DE" sz="2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8" name="Textfeld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775" y="4086813"/>
                <a:ext cx="8353425" cy="2240357"/>
              </a:xfrm>
              <a:prstGeom prst="rect">
                <a:avLst/>
              </a:prstGeom>
              <a:blipFill>
                <a:blip r:embed="rId5"/>
                <a:stretch>
                  <a:fillRect t="-2174" b="-6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/>
          <p:cNvSpPr/>
          <p:nvPr/>
        </p:nvSpPr>
        <p:spPr>
          <a:xfrm>
            <a:off x="7325448" y="606729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‬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866" y="1974602"/>
            <a:ext cx="4963242" cy="211221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411459" y="4201204"/>
            <a:ext cx="212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Informationsgehalt: </a:t>
            </a:r>
          </a:p>
        </p:txBody>
      </p:sp>
      <p:sp>
        <p:nvSpPr>
          <p:cNvPr id="14" name="Rechteck 13"/>
          <p:cNvSpPr/>
          <p:nvPr/>
        </p:nvSpPr>
        <p:spPr>
          <a:xfrm>
            <a:off x="2868843" y="4693773"/>
            <a:ext cx="1672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de-DE" b="1" baseline="-25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(P||Q)</a:t>
            </a:r>
          </a:p>
          <a:p>
            <a:r>
              <a:rPr lang="de-DE" i="1" dirty="0">
                <a:solidFill>
                  <a:srgbClr val="002060"/>
                </a:solidFill>
              </a:rPr>
              <a:t>basierend auf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 </a:t>
            </a:r>
          </a:p>
        </p:txBody>
      </p:sp>
    </p:spTree>
    <p:extLst>
      <p:ext uri="{BB962C8B-B14F-4D97-AF65-F5344CB8AC3E}">
        <p14:creationId xmlns:p14="http://schemas.microsoft.com/office/powerpoint/2010/main" val="217072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18</a:t>
            </a:fld>
            <a:endParaRPr lang="LID4096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9825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-Divergenz (relative Entropie)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915836" y="1277812"/>
            <a:ext cx="104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Kullback-</a:t>
            </a:r>
            <a:r>
              <a:rPr lang="de-DE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-Abstand und relative Entropie bezeichnen ein Maß für die Unterschiedlichkeit zweier Wahrscheinlichkeitsverteilungen.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feld 87"/>
              <p:cNvSpPr txBox="1"/>
              <p:nvPr/>
            </p:nvSpPr>
            <p:spPr>
              <a:xfrm>
                <a:off x="2009775" y="4086813"/>
                <a:ext cx="8353425" cy="224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b="1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f</a:t>
                </a:r>
                <a:r>
                  <a:rPr lang="de-DE" sz="2400" b="1" i="1" baseline="-25000" dirty="0" err="1">
                    <a:solidFill>
                      <a:schemeClr val="accent1">
                        <a:lumMod val="75000"/>
                      </a:schemeClr>
                    </a:solidFill>
                  </a:rPr>
                  <a:t>Q</a:t>
                </a:r>
                <a:r>
                  <a:rPr lang="de-DE" sz="24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(</a:t>
                </a:r>
                <a:r>
                  <a:rPr lang="de-DE" sz="2400" b="1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q</a:t>
                </a:r>
                <a:r>
                  <a:rPr lang="de-DE" sz="2400" b="1" i="1" baseline="-25000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  <a:r>
                  <a:rPr lang="de-DE" sz="2400" b="1" i="1" dirty="0">
                    <a:solidFill>
                      <a:srgbClr val="002060"/>
                    </a:solidFill>
                  </a:rPr>
                  <a:t>           </a:t>
                </a:r>
                <a:r>
                  <a:rPr lang="de-DE" sz="2400" b="1" i="1" dirty="0" err="1">
                    <a:solidFill>
                      <a:schemeClr val="accent2"/>
                    </a:solidFill>
                  </a:rPr>
                  <a:t>f</a:t>
                </a:r>
                <a:r>
                  <a:rPr lang="de-DE" sz="2400" b="1" i="1" baseline="-25000" dirty="0" err="1">
                    <a:solidFill>
                      <a:schemeClr val="accent2"/>
                    </a:solidFill>
                  </a:rPr>
                  <a:t>P</a:t>
                </a:r>
                <a:r>
                  <a:rPr lang="de-DE" sz="2400" b="1" i="1" dirty="0">
                    <a:solidFill>
                      <a:schemeClr val="accent2"/>
                    </a:solidFill>
                  </a:rPr>
                  <a:t>(</a:t>
                </a:r>
                <a:r>
                  <a:rPr lang="de-DE" sz="2400" b="1" i="1" dirty="0" err="1">
                    <a:solidFill>
                      <a:schemeClr val="accent2"/>
                    </a:solidFill>
                  </a:rPr>
                  <a:t>p</a:t>
                </a:r>
                <a:r>
                  <a:rPr lang="de-DE" sz="2400" b="1" i="1" baseline="-25000" dirty="0" err="1">
                    <a:solidFill>
                      <a:schemeClr val="accent2"/>
                    </a:solidFill>
                  </a:rPr>
                  <a:t>i</a:t>
                </a:r>
                <a:r>
                  <a:rPr lang="de-DE" sz="2400" b="1" i="1" dirty="0">
                    <a:solidFill>
                      <a:schemeClr val="accent2"/>
                    </a:solidFill>
                  </a:rPr>
                  <a:t>)</a:t>
                </a:r>
                <a:r>
                  <a:rPr lang="de-DE" sz="2400" b="1" i="1" dirty="0">
                    <a:solidFill>
                      <a:srgbClr val="FFC000"/>
                    </a:solidFill>
                  </a:rPr>
                  <a:t>  </a:t>
                </a:r>
              </a:p>
              <a:p>
                <a:pPr algn="ctr"/>
                <a:endParaRPr lang="de-DE" sz="1100" b="1" dirty="0">
                  <a:solidFill>
                    <a:srgbClr val="00206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:=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400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∙(</a:t>
                </a:r>
                <a:r>
                  <a:rPr lang="de-DE" sz="24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</a:t>
                </a:r>
                <a:r>
                  <a:rPr lang="de-DE" sz="2400" baseline="-250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sz="24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baseline="-250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(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m:rPr>
                        <m:nor/>
                      </m:rPr>
                      <a:rPr lang="de-DE" sz="2400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p</m:t>
                    </m:r>
                    <m:r>
                      <m:rPr>
                        <m:nor/>
                      </m:rPr>
                      <a:rPr lang="de-DE" sz="2400" baseline="-25000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i</m:t>
                    </m:r>
                    <m:r>
                      <m:rPr>
                        <m:nor/>
                      </m:rPr>
                      <a:rPr lang="de-DE" sz="24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 </m:t>
                    </m:r>
                    <m:r>
                      <m:rPr>
                        <m:nor/>
                      </m:rPr>
                      <a:rPr lang="de-DE" sz="24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∙</m:t>
                    </m:r>
                  </m:oMath>
                </a14:m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endParaRPr lang="de-DE" sz="2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8" name="Textfeld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775" y="4086813"/>
                <a:ext cx="8353425" cy="2240357"/>
              </a:xfrm>
              <a:prstGeom prst="rect">
                <a:avLst/>
              </a:prstGeom>
              <a:blipFill>
                <a:blip r:embed="rId5"/>
                <a:stretch>
                  <a:fillRect t="-2174" b="-6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/>
          <p:cNvSpPr/>
          <p:nvPr/>
        </p:nvSpPr>
        <p:spPr>
          <a:xfrm>
            <a:off x="7325448" y="606729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‬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866" y="1974602"/>
            <a:ext cx="4963242" cy="211221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411459" y="4201204"/>
            <a:ext cx="212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Informationsgehalt: </a:t>
            </a:r>
          </a:p>
        </p:txBody>
      </p:sp>
      <p:sp>
        <p:nvSpPr>
          <p:cNvPr id="14" name="Rechteck 13"/>
          <p:cNvSpPr/>
          <p:nvPr/>
        </p:nvSpPr>
        <p:spPr>
          <a:xfrm>
            <a:off x="2868843" y="4693773"/>
            <a:ext cx="1672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de-DE" b="1" baseline="-25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(P||Q)</a:t>
            </a:r>
          </a:p>
          <a:p>
            <a:r>
              <a:rPr lang="de-DE" i="1" dirty="0">
                <a:solidFill>
                  <a:srgbClr val="002060"/>
                </a:solidFill>
              </a:rPr>
              <a:t>basierend auf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 </a:t>
            </a:r>
          </a:p>
        </p:txBody>
      </p:sp>
      <p:sp>
        <p:nvSpPr>
          <p:cNvPr id="5" name="Rechteck 4"/>
          <p:cNvSpPr/>
          <p:nvPr/>
        </p:nvSpPr>
        <p:spPr>
          <a:xfrm>
            <a:off x="6543675" y="5895975"/>
            <a:ext cx="1952625" cy="3905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206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492154" y="5906571"/>
            <a:ext cx="205152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Entropie (System P)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233862" y="5915966"/>
            <a:ext cx="2105465" cy="390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4182655" y="6324525"/>
            <a:ext cx="2243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Kreuzentropie H(P, Q)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19</a:t>
            </a:fld>
            <a:endParaRPr lang="LID4096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9825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Gibbs-Ungleichung</a:t>
            </a: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5" y="1587301"/>
            <a:ext cx="7564037" cy="2164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654" y="1587301"/>
            <a:ext cx="2624146" cy="3498861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8708572" y="5086162"/>
            <a:ext cx="274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200" dirty="0">
                <a:solidFill>
                  <a:srgbClr val="002060"/>
                </a:solidFill>
              </a:rPr>
              <a:t>Josiah Willard Gibbs (1839-1903) war ein </a:t>
            </a:r>
            <a:r>
              <a:rPr lang="de-DE" sz="1200" b="1" dirty="0">
                <a:solidFill>
                  <a:srgbClr val="002060"/>
                </a:solidFill>
              </a:rPr>
              <a:t>amerikanischer</a:t>
            </a:r>
            <a:r>
              <a:rPr lang="de-DE" sz="1200" dirty="0">
                <a:solidFill>
                  <a:srgbClr val="002060"/>
                </a:solidFill>
              </a:rPr>
              <a:t> Wissenschaftler, der bedeutende theoretische Beiträge zur Physik, Chemie und Mathematik leistete.</a:t>
            </a:r>
          </a:p>
        </p:txBody>
      </p:sp>
    </p:spTree>
    <p:extLst>
      <p:ext uri="{BB962C8B-B14F-4D97-AF65-F5344CB8AC3E}">
        <p14:creationId xmlns:p14="http://schemas.microsoft.com/office/powerpoint/2010/main" val="2904752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Wie die Verlustfunktion gestaltet wird?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915836" y="1277812"/>
                <a:ext cx="1062279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</a:rPr>
                  <a:t>L(y,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000" b="1" dirty="0">
                    <a:solidFill>
                      <a:srgbClr val="002060"/>
                    </a:solidFill>
                  </a:rPr>
                  <a:t>)</a:t>
                </a:r>
                <a:endParaRPr lang="en-US" sz="2000" dirty="0">
                  <a:solidFill>
                    <a:srgbClr val="002060"/>
                  </a:solidFill>
                </a:endParaRPr>
              </a:p>
              <a:p>
                <a:endParaRPr lang="en-US" sz="2000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b="1" dirty="0">
                    <a:solidFill>
                      <a:srgbClr val="002060"/>
                    </a:solidFill>
                  </a:rPr>
                  <a:t>Methode der kleinsten Quadrate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b="1" dirty="0">
                    <a:solidFill>
                      <a:schemeClr val="bg2">
                        <a:lumMod val="90000"/>
                      </a:schemeClr>
                    </a:solidFill>
                  </a:rPr>
                  <a:t>Maximum-</a:t>
                </a:r>
                <a:r>
                  <a:rPr lang="de-DE" sz="2000" b="1" dirty="0" err="1">
                    <a:solidFill>
                      <a:schemeClr val="bg2">
                        <a:lumMod val="90000"/>
                      </a:schemeClr>
                    </a:solidFill>
                  </a:rPr>
                  <a:t>Likelihood</a:t>
                </a:r>
                <a:r>
                  <a:rPr lang="de-DE" sz="2000" b="1" dirty="0">
                    <a:solidFill>
                      <a:schemeClr val="bg2">
                        <a:lumMod val="90000"/>
                      </a:schemeClr>
                    </a:solidFill>
                  </a:rPr>
                  <a:t>-Schätzung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36" y="1277812"/>
                <a:ext cx="10622795" cy="1938992"/>
              </a:xfrm>
              <a:prstGeom prst="rect">
                <a:avLst/>
              </a:prstGeom>
              <a:blipFill>
                <a:blip r:embed="rId5"/>
                <a:stretch>
                  <a:fillRect l="-574" t="-18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20</a:t>
            </a:fld>
            <a:endParaRPr lang="LID4096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9825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-Divergenz (relative Entropie)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915836" y="1277812"/>
            <a:ext cx="104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Kullback-</a:t>
            </a:r>
            <a:r>
              <a:rPr lang="de-DE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-Abstand und relative Entropie bezeichnen ein Maß für die </a:t>
            </a:r>
            <a:r>
              <a:rPr lang="de-DE" sz="2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Unterschiedlichkeit </a:t>
            </a:r>
            <a:r>
              <a:rPr lang="de-DE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zweier Wahrscheinlichkeitsverteilungen.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feld 87"/>
              <p:cNvSpPr txBox="1"/>
              <p:nvPr/>
            </p:nvSpPr>
            <p:spPr>
              <a:xfrm>
                <a:off x="2009775" y="4086813"/>
                <a:ext cx="8353425" cy="2375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f</a:t>
                </a:r>
                <a:r>
                  <a:rPr lang="de-DE" sz="2400" b="1" i="1" baseline="-25000" dirty="0" err="1">
                    <a:solidFill>
                      <a:schemeClr val="accent1">
                        <a:lumMod val="75000"/>
                      </a:schemeClr>
                    </a:solidFill>
                  </a:rPr>
                  <a:t>Q</a:t>
                </a:r>
                <a:r>
                  <a:rPr lang="de-DE" sz="24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(</a:t>
                </a:r>
                <a:r>
                  <a:rPr lang="de-DE" sz="2400" b="1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q</a:t>
                </a:r>
                <a:r>
                  <a:rPr lang="de-DE" sz="2400" b="1" i="1" baseline="-25000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  <a:r>
                  <a:rPr lang="de-DE" sz="2400" b="1" i="1" dirty="0">
                    <a:solidFill>
                      <a:srgbClr val="002060"/>
                    </a:solidFill>
                  </a:rPr>
                  <a:t>           </a:t>
                </a:r>
                <a:r>
                  <a:rPr lang="de-DE" sz="2400" b="1" i="1" dirty="0" err="1">
                    <a:solidFill>
                      <a:schemeClr val="accent2"/>
                    </a:solidFill>
                  </a:rPr>
                  <a:t>f</a:t>
                </a:r>
                <a:r>
                  <a:rPr lang="de-DE" sz="2400" b="1" i="1" baseline="-25000" dirty="0" err="1">
                    <a:solidFill>
                      <a:schemeClr val="accent2"/>
                    </a:solidFill>
                  </a:rPr>
                  <a:t>p</a:t>
                </a:r>
                <a:r>
                  <a:rPr lang="de-DE" sz="2400" b="1" i="1" dirty="0">
                    <a:solidFill>
                      <a:schemeClr val="accent2"/>
                    </a:solidFill>
                  </a:rPr>
                  <a:t>(</a:t>
                </a:r>
                <a:r>
                  <a:rPr lang="de-DE" sz="2400" b="1" i="1" dirty="0" err="1">
                    <a:solidFill>
                      <a:schemeClr val="accent2"/>
                    </a:solidFill>
                  </a:rPr>
                  <a:t>p</a:t>
                </a:r>
                <a:r>
                  <a:rPr lang="de-DE" sz="2400" b="1" i="1" baseline="-25000" dirty="0" err="1">
                    <a:solidFill>
                      <a:schemeClr val="accent2"/>
                    </a:solidFill>
                  </a:rPr>
                  <a:t>i</a:t>
                </a:r>
                <a:r>
                  <a:rPr lang="de-DE" sz="2400" b="1" i="1" dirty="0">
                    <a:solidFill>
                      <a:schemeClr val="accent2"/>
                    </a:solidFill>
                  </a:rPr>
                  <a:t>)</a:t>
                </a:r>
                <a:r>
                  <a:rPr lang="de-DE" sz="2400" b="1" i="1" dirty="0">
                    <a:solidFill>
                      <a:srgbClr val="FFC000"/>
                    </a:solidFill>
                  </a:rPr>
                  <a:t>  </a:t>
                </a:r>
              </a:p>
              <a:p>
                <a:pPr algn="ctr"/>
                <a:endParaRPr lang="de-DE" sz="1100" b="1" dirty="0">
                  <a:solidFill>
                    <a:srgbClr val="00206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:=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400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∙(</a:t>
                </a:r>
                <a:r>
                  <a:rPr lang="de-DE" sz="24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</a:t>
                </a:r>
                <a:r>
                  <a:rPr lang="de-DE" sz="2400" baseline="-250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sz="24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baseline="-250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(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sz="24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sz="2400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400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m:rPr>
                        <m:nor/>
                      </m:rPr>
                      <a:rPr lang="de-DE" sz="2400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p</m:t>
                    </m:r>
                    <m:r>
                      <m:rPr>
                        <m:nor/>
                      </m:rPr>
                      <a:rPr lang="de-DE" sz="2400" baseline="-25000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i</m:t>
                    </m:r>
                    <m:r>
                      <m:rPr>
                        <m:nor/>
                      </m:rPr>
                      <a:rPr lang="de-DE" sz="24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 </m:t>
                    </m:r>
                    <m:r>
                      <m:rPr>
                        <m:nor/>
                      </m:rPr>
                      <a:rPr lang="de-DE" sz="24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∙</m:t>
                    </m:r>
                  </m:oMath>
                </a14:m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sz="2400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sz="24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endParaRPr lang="de-DE" sz="2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8" name="Textfeld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775" y="4086813"/>
                <a:ext cx="8353425" cy="2375650"/>
              </a:xfrm>
              <a:prstGeom prst="rect">
                <a:avLst/>
              </a:prstGeom>
              <a:blipFill>
                <a:blip r:embed="rId5"/>
                <a:stretch>
                  <a:fillRect t="-2051" b="-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/>
          <p:cNvSpPr/>
          <p:nvPr/>
        </p:nvSpPr>
        <p:spPr>
          <a:xfrm>
            <a:off x="7325448" y="606729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‬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866" y="1974602"/>
            <a:ext cx="4963242" cy="211221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411459" y="4201204"/>
            <a:ext cx="212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Informationsgehalt: </a:t>
            </a:r>
          </a:p>
        </p:txBody>
      </p:sp>
      <p:sp>
        <p:nvSpPr>
          <p:cNvPr id="14" name="Rechteck 13"/>
          <p:cNvSpPr/>
          <p:nvPr/>
        </p:nvSpPr>
        <p:spPr>
          <a:xfrm>
            <a:off x="2868843" y="4693773"/>
            <a:ext cx="1672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de-DE" b="1" baseline="-25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(P||Q)</a:t>
            </a:r>
          </a:p>
          <a:p>
            <a:r>
              <a:rPr lang="de-DE" i="1" dirty="0">
                <a:solidFill>
                  <a:srgbClr val="002060"/>
                </a:solidFill>
              </a:rPr>
              <a:t>basierend auf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 </a:t>
            </a:r>
          </a:p>
        </p:txBody>
      </p:sp>
      <p:sp>
        <p:nvSpPr>
          <p:cNvPr id="5" name="Rechteck 4"/>
          <p:cNvSpPr/>
          <p:nvPr/>
        </p:nvSpPr>
        <p:spPr>
          <a:xfrm>
            <a:off x="6543675" y="5895975"/>
            <a:ext cx="1952625" cy="3905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492154" y="5906571"/>
            <a:ext cx="2051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Entropie (System P)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233862" y="5915966"/>
            <a:ext cx="2105465" cy="390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4182655" y="6324525"/>
            <a:ext cx="2243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Kreuzentropie H(P, Q)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21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Kreuzentropie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/>
              <p:nvPr/>
            </p:nvSpPr>
            <p:spPr>
              <a:xfrm>
                <a:off x="1003190" y="6026001"/>
                <a:ext cx="2853630" cy="636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>
                    <a:solidFill>
                      <a:srgbClr val="002060"/>
                    </a:solidFill>
                  </a:rPr>
                  <a:t>Echter Wert: </a:t>
                </a:r>
                <a:r>
                  <a:rPr lang="de-DE" sz="1600" b="1" dirty="0" err="1">
                    <a:solidFill>
                      <a:srgbClr val="002060"/>
                    </a:solidFill>
                  </a:rPr>
                  <a:t>y</a:t>
                </a:r>
                <a:r>
                  <a:rPr lang="de-DE" sz="1600" b="1" baseline="-25000" dirty="0" err="1">
                    <a:solidFill>
                      <a:srgbClr val="002060"/>
                    </a:solidFill>
                  </a:rPr>
                  <a:t>i</a:t>
                </a:r>
                <a:r>
                  <a:rPr lang="de-DE" sz="1600" b="1" baseline="-25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b="1" dirty="0">
                  <a:solidFill>
                    <a:srgbClr val="002060"/>
                  </a:solidFill>
                </a:endParaRPr>
              </a:p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>
                    <a:solidFill>
                      <a:srgbClr val="002060"/>
                    </a:solidFill>
                  </a:rPr>
                  <a:t>Vorhersagewert: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sz="1600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sz="16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90" y="6026001"/>
                <a:ext cx="2853630" cy="636072"/>
              </a:xfrm>
              <a:prstGeom prst="rect">
                <a:avLst/>
              </a:prstGeom>
              <a:blipFill>
                <a:blip r:embed="rId5"/>
                <a:stretch>
                  <a:fillRect l="-855" t="-288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hteck 116"/>
          <p:cNvSpPr/>
          <p:nvPr/>
        </p:nvSpPr>
        <p:spPr>
          <a:xfrm>
            <a:off x="5240870" y="1009130"/>
            <a:ext cx="2349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Kreuzentropie H(P, Q)  </a:t>
            </a:r>
            <a:endParaRPr lang="de-DE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6864589" y="1408726"/>
                <a:ext cx="2037033" cy="370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(-log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</a:t>
                </a:r>
                <a:endParaRPr lang="de-DE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89" y="1408726"/>
                <a:ext cx="2037033" cy="370358"/>
              </a:xfrm>
              <a:prstGeom prst="rect">
                <a:avLst/>
              </a:prstGeom>
              <a:blipFill>
                <a:blip r:embed="rId6"/>
                <a:stretch>
                  <a:fillRect t="-9836" r="-2994" b="-311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ieren 9"/>
          <p:cNvGrpSpPr/>
          <p:nvPr/>
        </p:nvGrpSpPr>
        <p:grpSpPr>
          <a:xfrm>
            <a:off x="96009" y="1092737"/>
            <a:ext cx="4849586" cy="4799259"/>
            <a:chOff x="96009" y="1092737"/>
            <a:chExt cx="4849586" cy="4799259"/>
          </a:xfrm>
        </p:grpSpPr>
        <p:grpSp>
          <p:nvGrpSpPr>
            <p:cNvPr id="5" name="Gruppieren 4"/>
            <p:cNvGrpSpPr/>
            <p:nvPr/>
          </p:nvGrpSpPr>
          <p:grpSpPr>
            <a:xfrm>
              <a:off x="668444" y="1092737"/>
              <a:ext cx="4277151" cy="4799259"/>
              <a:chOff x="7419549" y="1214602"/>
              <a:chExt cx="4277151" cy="4799259"/>
            </a:xfrm>
          </p:grpSpPr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614F8AC6-E8B8-4E78-B66E-5214B613885B}"/>
                  </a:ext>
                </a:extLst>
              </p:cNvPr>
              <p:cNvGrpSpPr/>
              <p:nvPr/>
            </p:nvGrpSpPr>
            <p:grpSpPr>
              <a:xfrm rot="5400000">
                <a:off x="7181831" y="2249788"/>
                <a:ext cx="4001791" cy="3526355"/>
                <a:chOff x="3958190" y="303754"/>
                <a:chExt cx="5237988" cy="4615685"/>
              </a:xfrm>
            </p:grpSpPr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63509659-1006-4F54-A5E5-58D3C3F2DE74}"/>
                    </a:ext>
                  </a:extLst>
                </p:cNvPr>
                <p:cNvSpPr/>
                <p:nvPr/>
              </p:nvSpPr>
              <p:spPr>
                <a:xfrm>
                  <a:off x="3958190" y="1118891"/>
                  <a:ext cx="540000" cy="5400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600" b="1" dirty="0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CBBC6083-8432-4EE2-9FB9-CA53397A73CF}"/>
                    </a:ext>
                  </a:extLst>
                </p:cNvPr>
                <p:cNvSpPr/>
                <p:nvPr/>
              </p:nvSpPr>
              <p:spPr>
                <a:xfrm>
                  <a:off x="3958190" y="1934028"/>
                  <a:ext cx="540000" cy="5400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400" b="1" dirty="0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44AD2236-8E5D-4509-A60D-4DDA2DCDB05A}"/>
                    </a:ext>
                  </a:extLst>
                </p:cNvPr>
                <p:cNvSpPr/>
                <p:nvPr/>
              </p:nvSpPr>
              <p:spPr>
                <a:xfrm>
                  <a:off x="3958190" y="2749165"/>
                  <a:ext cx="540000" cy="5400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100" b="1" dirty="0"/>
                </a:p>
              </p:txBody>
            </p:sp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A59E2A27-21CA-4EE5-9C74-9021F9BBC035}"/>
                    </a:ext>
                  </a:extLst>
                </p:cNvPr>
                <p:cNvSpPr/>
                <p:nvPr/>
              </p:nvSpPr>
              <p:spPr>
                <a:xfrm>
                  <a:off x="3958190" y="3564302"/>
                  <a:ext cx="540000" cy="5400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8E8CE05-C3EE-4DB6-B13D-98D120B1D9C0}"/>
                    </a:ext>
                  </a:extLst>
                </p:cNvPr>
                <p:cNvSpPr/>
                <p:nvPr/>
              </p:nvSpPr>
              <p:spPr>
                <a:xfrm>
                  <a:off x="5570203" y="303754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2093CC92-9EB2-485F-AD9E-262DCDB3640C}"/>
                    </a:ext>
                  </a:extLst>
                </p:cNvPr>
                <p:cNvSpPr/>
                <p:nvPr/>
              </p:nvSpPr>
              <p:spPr>
                <a:xfrm>
                  <a:off x="5570203" y="1118891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216D438B-2CB9-42B9-9959-46F6D87B2451}"/>
                    </a:ext>
                  </a:extLst>
                </p:cNvPr>
                <p:cNvSpPr/>
                <p:nvPr/>
              </p:nvSpPr>
              <p:spPr>
                <a:xfrm>
                  <a:off x="5570203" y="1934028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E5BB84C7-82B1-4081-BEE8-AE169B5B39E4}"/>
                    </a:ext>
                  </a:extLst>
                </p:cNvPr>
                <p:cNvSpPr/>
                <p:nvPr/>
              </p:nvSpPr>
              <p:spPr>
                <a:xfrm>
                  <a:off x="5570203" y="2749165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B2394BE6-AB74-4867-B78C-EC7B320B3E38}"/>
                    </a:ext>
                  </a:extLst>
                </p:cNvPr>
                <p:cNvSpPr/>
                <p:nvPr/>
              </p:nvSpPr>
              <p:spPr>
                <a:xfrm>
                  <a:off x="5570203" y="3564302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0A3BCC1B-65BA-42E0-8573-58BFEFE59D38}"/>
                    </a:ext>
                  </a:extLst>
                </p:cNvPr>
                <p:cNvSpPr/>
                <p:nvPr/>
              </p:nvSpPr>
              <p:spPr>
                <a:xfrm>
                  <a:off x="5570203" y="4379439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EEDF5EEF-B7E8-484B-BFF6-1C01F9EC3AC0}"/>
                    </a:ext>
                  </a:extLst>
                </p:cNvPr>
                <p:cNvSpPr/>
                <p:nvPr/>
              </p:nvSpPr>
              <p:spPr>
                <a:xfrm>
                  <a:off x="8476178" y="2315718"/>
                  <a:ext cx="720000" cy="720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57" name="Gerade Verbindung mit Pfeil 56">
                  <a:extLst>
                    <a:ext uri="{FF2B5EF4-FFF2-40B4-BE49-F238E27FC236}">
                      <a16:creationId xmlns:a16="http://schemas.microsoft.com/office/drawing/2014/main" id="{04B252E4-14D4-47DF-8EC8-233675B90B83}"/>
                    </a:ext>
                  </a:extLst>
                </p:cNvPr>
                <p:cNvCxnSpPr>
                  <a:cxnSpLocks/>
                  <a:stCxn id="46" idx="6"/>
                  <a:endCxn id="51" idx="2"/>
                </p:cNvCxnSpPr>
                <p:nvPr/>
              </p:nvCxnSpPr>
              <p:spPr>
                <a:xfrm>
                  <a:off x="4498190" y="1388891"/>
                  <a:ext cx="1072013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 Verbindung mit Pfeil 57">
                  <a:extLst>
                    <a:ext uri="{FF2B5EF4-FFF2-40B4-BE49-F238E27FC236}">
                      <a16:creationId xmlns:a16="http://schemas.microsoft.com/office/drawing/2014/main" id="{ED4D729A-2B1A-4D9B-B455-E42757AF03D1}"/>
                    </a:ext>
                  </a:extLst>
                </p:cNvPr>
                <p:cNvCxnSpPr>
                  <a:cxnSpLocks/>
                  <a:stCxn id="46" idx="6"/>
                  <a:endCxn id="50" idx="2"/>
                </p:cNvCxnSpPr>
                <p:nvPr/>
              </p:nvCxnSpPr>
              <p:spPr>
                <a:xfrm flipV="1">
                  <a:off x="4498190" y="573754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 Verbindung mit Pfeil 58">
                  <a:extLst>
                    <a:ext uri="{FF2B5EF4-FFF2-40B4-BE49-F238E27FC236}">
                      <a16:creationId xmlns:a16="http://schemas.microsoft.com/office/drawing/2014/main" id="{FEC89D08-17FC-49A9-B5F6-F35A558971A4}"/>
                    </a:ext>
                  </a:extLst>
                </p:cNvPr>
                <p:cNvCxnSpPr>
                  <a:cxnSpLocks/>
                  <a:stCxn id="46" idx="6"/>
                  <a:endCxn id="52" idx="2"/>
                </p:cNvCxnSpPr>
                <p:nvPr/>
              </p:nvCxnSpPr>
              <p:spPr>
                <a:xfrm>
                  <a:off x="4498190" y="1388891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Gerade Verbindung mit Pfeil 59">
                  <a:extLst>
                    <a:ext uri="{FF2B5EF4-FFF2-40B4-BE49-F238E27FC236}">
                      <a16:creationId xmlns:a16="http://schemas.microsoft.com/office/drawing/2014/main" id="{712289FD-DF1F-4A2B-8049-7B27A5AAA2EC}"/>
                    </a:ext>
                  </a:extLst>
                </p:cNvPr>
                <p:cNvCxnSpPr>
                  <a:cxnSpLocks/>
                  <a:stCxn id="46" idx="6"/>
                  <a:endCxn id="53" idx="2"/>
                </p:cNvCxnSpPr>
                <p:nvPr/>
              </p:nvCxnSpPr>
              <p:spPr>
                <a:xfrm>
                  <a:off x="4498190" y="1388891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 Verbindung mit Pfeil 60">
                  <a:extLst>
                    <a:ext uri="{FF2B5EF4-FFF2-40B4-BE49-F238E27FC236}">
                      <a16:creationId xmlns:a16="http://schemas.microsoft.com/office/drawing/2014/main" id="{FF6CAD52-4253-48A9-B673-4F9586E1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8190" y="1388889"/>
                  <a:ext cx="1072013" cy="244541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 Verbindung mit Pfeil 61">
                  <a:extLst>
                    <a:ext uri="{FF2B5EF4-FFF2-40B4-BE49-F238E27FC236}">
                      <a16:creationId xmlns:a16="http://schemas.microsoft.com/office/drawing/2014/main" id="{B20FACC2-2259-4D3B-9016-7072B021B15B}"/>
                    </a:ext>
                  </a:extLst>
                </p:cNvPr>
                <p:cNvCxnSpPr>
                  <a:cxnSpLocks/>
                  <a:stCxn id="46" idx="6"/>
                  <a:endCxn id="55" idx="2"/>
                </p:cNvCxnSpPr>
                <p:nvPr/>
              </p:nvCxnSpPr>
              <p:spPr>
                <a:xfrm>
                  <a:off x="4498190" y="1388891"/>
                  <a:ext cx="1072013" cy="326054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Gerade Verbindung mit Pfeil 62">
                  <a:extLst>
                    <a:ext uri="{FF2B5EF4-FFF2-40B4-BE49-F238E27FC236}">
                      <a16:creationId xmlns:a16="http://schemas.microsoft.com/office/drawing/2014/main" id="{AE100FA4-0453-40B5-B786-8FB43FF7F736}"/>
                    </a:ext>
                  </a:extLst>
                </p:cNvPr>
                <p:cNvCxnSpPr>
                  <a:cxnSpLocks/>
                  <a:stCxn id="47" idx="6"/>
                  <a:endCxn id="50" idx="2"/>
                </p:cNvCxnSpPr>
                <p:nvPr/>
              </p:nvCxnSpPr>
              <p:spPr>
                <a:xfrm flipV="1">
                  <a:off x="4498190" y="573754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Gerade Verbindung mit Pfeil 63">
                  <a:extLst>
                    <a:ext uri="{FF2B5EF4-FFF2-40B4-BE49-F238E27FC236}">
                      <a16:creationId xmlns:a16="http://schemas.microsoft.com/office/drawing/2014/main" id="{0A2282F8-E641-409D-A2E5-714B0517027E}"/>
                    </a:ext>
                  </a:extLst>
                </p:cNvPr>
                <p:cNvCxnSpPr>
                  <a:cxnSpLocks/>
                  <a:stCxn id="47" idx="6"/>
                  <a:endCxn id="51" idx="2"/>
                </p:cNvCxnSpPr>
                <p:nvPr/>
              </p:nvCxnSpPr>
              <p:spPr>
                <a:xfrm flipV="1">
                  <a:off x="4498190" y="1388891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 Verbindung mit Pfeil 64">
                  <a:extLst>
                    <a:ext uri="{FF2B5EF4-FFF2-40B4-BE49-F238E27FC236}">
                      <a16:creationId xmlns:a16="http://schemas.microsoft.com/office/drawing/2014/main" id="{53676863-2EC7-4F2F-B44E-55B3DDAA9B01}"/>
                    </a:ext>
                  </a:extLst>
                </p:cNvPr>
                <p:cNvCxnSpPr>
                  <a:cxnSpLocks/>
                  <a:stCxn id="47" idx="6"/>
                  <a:endCxn id="52" idx="2"/>
                </p:cNvCxnSpPr>
                <p:nvPr/>
              </p:nvCxnSpPr>
              <p:spPr>
                <a:xfrm>
                  <a:off x="4498190" y="2204028"/>
                  <a:ext cx="1072013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 Verbindung mit Pfeil 65">
                  <a:extLst>
                    <a:ext uri="{FF2B5EF4-FFF2-40B4-BE49-F238E27FC236}">
                      <a16:creationId xmlns:a16="http://schemas.microsoft.com/office/drawing/2014/main" id="{CFD8F38E-D7AD-464D-A82C-E0E6F7BF20B3}"/>
                    </a:ext>
                  </a:extLst>
                </p:cNvPr>
                <p:cNvCxnSpPr>
                  <a:cxnSpLocks/>
                  <a:stCxn id="47" idx="6"/>
                  <a:endCxn id="53" idx="2"/>
                </p:cNvCxnSpPr>
                <p:nvPr/>
              </p:nvCxnSpPr>
              <p:spPr>
                <a:xfrm>
                  <a:off x="4498190" y="2204028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Gerade Verbindung mit Pfeil 66">
                  <a:extLst>
                    <a:ext uri="{FF2B5EF4-FFF2-40B4-BE49-F238E27FC236}">
                      <a16:creationId xmlns:a16="http://schemas.microsoft.com/office/drawing/2014/main" id="{2407B2A6-9588-49CA-B182-7732B86363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8190" y="2204027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Gerade Verbindung mit Pfeil 67">
                  <a:extLst>
                    <a:ext uri="{FF2B5EF4-FFF2-40B4-BE49-F238E27FC236}">
                      <a16:creationId xmlns:a16="http://schemas.microsoft.com/office/drawing/2014/main" id="{37F24966-02AD-4B5A-A9A9-001E855E2A89}"/>
                    </a:ext>
                  </a:extLst>
                </p:cNvPr>
                <p:cNvCxnSpPr>
                  <a:cxnSpLocks/>
                  <a:stCxn id="47" idx="6"/>
                  <a:endCxn id="55" idx="2"/>
                </p:cNvCxnSpPr>
                <p:nvPr/>
              </p:nvCxnSpPr>
              <p:spPr>
                <a:xfrm>
                  <a:off x="4498190" y="2204028"/>
                  <a:ext cx="1072013" cy="244541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 Verbindung mit Pfeil 68">
                  <a:extLst>
                    <a:ext uri="{FF2B5EF4-FFF2-40B4-BE49-F238E27FC236}">
                      <a16:creationId xmlns:a16="http://schemas.microsoft.com/office/drawing/2014/main" id="{B85FFC79-7E3D-4CBB-88D5-9777E466DE1F}"/>
                    </a:ext>
                  </a:extLst>
                </p:cNvPr>
                <p:cNvCxnSpPr>
                  <a:cxnSpLocks/>
                  <a:stCxn id="48" idx="6"/>
                  <a:endCxn id="50" idx="2"/>
                </p:cNvCxnSpPr>
                <p:nvPr/>
              </p:nvCxnSpPr>
              <p:spPr>
                <a:xfrm flipV="1">
                  <a:off x="4498190" y="573754"/>
                  <a:ext cx="1072013" cy="244541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 Verbindung mit Pfeil 69">
                  <a:extLst>
                    <a:ext uri="{FF2B5EF4-FFF2-40B4-BE49-F238E27FC236}">
                      <a16:creationId xmlns:a16="http://schemas.microsoft.com/office/drawing/2014/main" id="{38EE3DC1-55E6-4AD3-8672-F0A09839B1A4}"/>
                    </a:ext>
                  </a:extLst>
                </p:cNvPr>
                <p:cNvCxnSpPr>
                  <a:cxnSpLocks/>
                  <a:stCxn id="48" idx="6"/>
                  <a:endCxn id="51" idx="2"/>
                </p:cNvCxnSpPr>
                <p:nvPr/>
              </p:nvCxnSpPr>
              <p:spPr>
                <a:xfrm flipV="1">
                  <a:off x="4498190" y="1388891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rade Verbindung mit Pfeil 70">
                  <a:extLst>
                    <a:ext uri="{FF2B5EF4-FFF2-40B4-BE49-F238E27FC236}">
                      <a16:creationId xmlns:a16="http://schemas.microsoft.com/office/drawing/2014/main" id="{777254B0-896D-446F-9538-2C0313D72F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8190" y="2204027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 Verbindung mit Pfeil 71">
                  <a:extLst>
                    <a:ext uri="{FF2B5EF4-FFF2-40B4-BE49-F238E27FC236}">
                      <a16:creationId xmlns:a16="http://schemas.microsoft.com/office/drawing/2014/main" id="{287212D7-1368-466F-8719-8B981FB4F48A}"/>
                    </a:ext>
                  </a:extLst>
                </p:cNvPr>
                <p:cNvCxnSpPr>
                  <a:cxnSpLocks/>
                  <a:stCxn id="48" idx="6"/>
                  <a:endCxn id="53" idx="2"/>
                </p:cNvCxnSpPr>
                <p:nvPr/>
              </p:nvCxnSpPr>
              <p:spPr>
                <a:xfrm>
                  <a:off x="4498190" y="3019165"/>
                  <a:ext cx="1072013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 Verbindung mit Pfeil 72">
                  <a:extLst>
                    <a:ext uri="{FF2B5EF4-FFF2-40B4-BE49-F238E27FC236}">
                      <a16:creationId xmlns:a16="http://schemas.microsoft.com/office/drawing/2014/main" id="{9C8DCE33-C2CD-4FAF-88A2-0C373EC1F730}"/>
                    </a:ext>
                  </a:extLst>
                </p:cNvPr>
                <p:cNvCxnSpPr>
                  <a:cxnSpLocks/>
                  <a:stCxn id="48" idx="6"/>
                  <a:endCxn id="54" idx="2"/>
                </p:cNvCxnSpPr>
                <p:nvPr/>
              </p:nvCxnSpPr>
              <p:spPr>
                <a:xfrm>
                  <a:off x="4498190" y="3019165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 Verbindung mit Pfeil 73">
                  <a:extLst>
                    <a:ext uri="{FF2B5EF4-FFF2-40B4-BE49-F238E27FC236}">
                      <a16:creationId xmlns:a16="http://schemas.microsoft.com/office/drawing/2014/main" id="{15D7085E-C8A3-4BB3-8C84-104B03C41587}"/>
                    </a:ext>
                  </a:extLst>
                </p:cNvPr>
                <p:cNvCxnSpPr>
                  <a:cxnSpLocks/>
                  <a:stCxn id="48" idx="6"/>
                  <a:endCxn id="55" idx="2"/>
                </p:cNvCxnSpPr>
                <p:nvPr/>
              </p:nvCxnSpPr>
              <p:spPr>
                <a:xfrm>
                  <a:off x="4498190" y="3019165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 Verbindung mit Pfeil 74">
                  <a:extLst>
                    <a:ext uri="{FF2B5EF4-FFF2-40B4-BE49-F238E27FC236}">
                      <a16:creationId xmlns:a16="http://schemas.microsoft.com/office/drawing/2014/main" id="{A09D27C5-1285-4630-87DB-ABC6298E3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8190" y="573753"/>
                  <a:ext cx="1072013" cy="326054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Gerade Verbindung mit Pfeil 75">
                  <a:extLst>
                    <a:ext uri="{FF2B5EF4-FFF2-40B4-BE49-F238E27FC236}">
                      <a16:creationId xmlns:a16="http://schemas.microsoft.com/office/drawing/2014/main" id="{5C192C5C-0EB2-43F1-84E9-17B621C50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8190" y="1388890"/>
                  <a:ext cx="1072013" cy="244541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Gerade Verbindung mit Pfeil 76">
                  <a:extLst>
                    <a:ext uri="{FF2B5EF4-FFF2-40B4-BE49-F238E27FC236}">
                      <a16:creationId xmlns:a16="http://schemas.microsoft.com/office/drawing/2014/main" id="{B24CB74C-70B0-4D2B-BB4F-12D3BAD01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8190" y="2204027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 Verbindung mit Pfeil 77">
                  <a:extLst>
                    <a:ext uri="{FF2B5EF4-FFF2-40B4-BE49-F238E27FC236}">
                      <a16:creationId xmlns:a16="http://schemas.microsoft.com/office/drawing/2014/main" id="{47E97487-0D86-45E8-AAF9-338C08240601}"/>
                    </a:ext>
                  </a:extLst>
                </p:cNvPr>
                <p:cNvCxnSpPr>
                  <a:cxnSpLocks/>
                  <a:stCxn id="49" idx="6"/>
                  <a:endCxn id="53" idx="2"/>
                </p:cNvCxnSpPr>
                <p:nvPr/>
              </p:nvCxnSpPr>
              <p:spPr>
                <a:xfrm flipV="1">
                  <a:off x="4498190" y="3019165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Gerade Verbindung mit Pfeil 78">
                  <a:extLst>
                    <a:ext uri="{FF2B5EF4-FFF2-40B4-BE49-F238E27FC236}">
                      <a16:creationId xmlns:a16="http://schemas.microsoft.com/office/drawing/2014/main" id="{A59D74CC-D4D6-4F73-A5ED-AE5224C1D5D8}"/>
                    </a:ext>
                  </a:extLst>
                </p:cNvPr>
                <p:cNvCxnSpPr>
                  <a:cxnSpLocks/>
                  <a:stCxn id="49" idx="6"/>
                  <a:endCxn id="54" idx="2"/>
                </p:cNvCxnSpPr>
                <p:nvPr/>
              </p:nvCxnSpPr>
              <p:spPr>
                <a:xfrm>
                  <a:off x="4498190" y="3834302"/>
                  <a:ext cx="1072013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Gerade Verbindung mit Pfeil 79">
                  <a:extLst>
                    <a:ext uri="{FF2B5EF4-FFF2-40B4-BE49-F238E27FC236}">
                      <a16:creationId xmlns:a16="http://schemas.microsoft.com/office/drawing/2014/main" id="{036B1339-089C-4C5D-86E2-16E344B1B3B4}"/>
                    </a:ext>
                  </a:extLst>
                </p:cNvPr>
                <p:cNvCxnSpPr>
                  <a:cxnSpLocks/>
                  <a:stCxn id="49" idx="6"/>
                  <a:endCxn id="55" idx="2"/>
                </p:cNvCxnSpPr>
                <p:nvPr/>
              </p:nvCxnSpPr>
              <p:spPr>
                <a:xfrm>
                  <a:off x="4498190" y="3834302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Gerade Verbindung mit Pfeil 80">
                  <a:extLst>
                    <a:ext uri="{FF2B5EF4-FFF2-40B4-BE49-F238E27FC236}">
                      <a16:creationId xmlns:a16="http://schemas.microsoft.com/office/drawing/2014/main" id="{A7EC0340-502B-4E9A-A327-CFCAFFD8C5E7}"/>
                    </a:ext>
                  </a:extLst>
                </p:cNvPr>
                <p:cNvCxnSpPr>
                  <a:cxnSpLocks/>
                  <a:stCxn id="85" idx="6"/>
                  <a:endCxn id="56" idx="2"/>
                </p:cNvCxnSpPr>
                <p:nvPr/>
              </p:nvCxnSpPr>
              <p:spPr>
                <a:xfrm>
                  <a:off x="7407993" y="1393121"/>
                  <a:ext cx="1068185" cy="128259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Gerade Verbindung mit Pfeil 81">
                  <a:extLst>
                    <a:ext uri="{FF2B5EF4-FFF2-40B4-BE49-F238E27FC236}">
                      <a16:creationId xmlns:a16="http://schemas.microsoft.com/office/drawing/2014/main" id="{13248A37-6F7B-4CA6-AC78-08F84731564F}"/>
                    </a:ext>
                  </a:extLst>
                </p:cNvPr>
                <p:cNvCxnSpPr>
                  <a:cxnSpLocks/>
                  <a:stCxn id="86" idx="6"/>
                  <a:endCxn id="56" idx="2"/>
                </p:cNvCxnSpPr>
                <p:nvPr/>
              </p:nvCxnSpPr>
              <p:spPr>
                <a:xfrm>
                  <a:off x="7407993" y="2208258"/>
                  <a:ext cx="1068185" cy="46746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Gerade Verbindung mit Pfeil 82">
                  <a:extLst>
                    <a:ext uri="{FF2B5EF4-FFF2-40B4-BE49-F238E27FC236}">
                      <a16:creationId xmlns:a16="http://schemas.microsoft.com/office/drawing/2014/main" id="{C2296145-F74B-4720-B300-4834E6B08A93}"/>
                    </a:ext>
                  </a:extLst>
                </p:cNvPr>
                <p:cNvCxnSpPr>
                  <a:cxnSpLocks/>
                  <a:stCxn id="87" idx="6"/>
                  <a:endCxn id="56" idx="2"/>
                </p:cNvCxnSpPr>
                <p:nvPr/>
              </p:nvCxnSpPr>
              <p:spPr>
                <a:xfrm flipV="1">
                  <a:off x="7407993" y="2675718"/>
                  <a:ext cx="1068185" cy="34767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mit Pfeil 83">
                  <a:extLst>
                    <a:ext uri="{FF2B5EF4-FFF2-40B4-BE49-F238E27FC236}">
                      <a16:creationId xmlns:a16="http://schemas.microsoft.com/office/drawing/2014/main" id="{2E25BB0C-221E-4E1A-8549-73505B14E7B6}"/>
                    </a:ext>
                  </a:extLst>
                </p:cNvPr>
                <p:cNvCxnSpPr>
                  <a:cxnSpLocks/>
                  <a:stCxn id="88" idx="6"/>
                  <a:endCxn id="56" idx="2"/>
                </p:cNvCxnSpPr>
                <p:nvPr/>
              </p:nvCxnSpPr>
              <p:spPr>
                <a:xfrm flipV="1">
                  <a:off x="7407993" y="2675718"/>
                  <a:ext cx="1068185" cy="116281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Ellipse 84">
                  <a:extLst>
                    <a:ext uri="{FF2B5EF4-FFF2-40B4-BE49-F238E27FC236}">
                      <a16:creationId xmlns:a16="http://schemas.microsoft.com/office/drawing/2014/main" id="{A2E0B239-F929-4D2A-92FD-B3649D5717FD}"/>
                    </a:ext>
                  </a:extLst>
                </p:cNvPr>
                <p:cNvSpPr/>
                <p:nvPr/>
              </p:nvSpPr>
              <p:spPr>
                <a:xfrm>
                  <a:off x="6867993" y="1123121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i="1" dirty="0"/>
                </a:p>
              </p:txBody>
            </p:sp>
            <p:sp>
              <p:nvSpPr>
                <p:cNvPr id="86" name="Ellipse 85">
                  <a:extLst>
                    <a:ext uri="{FF2B5EF4-FFF2-40B4-BE49-F238E27FC236}">
                      <a16:creationId xmlns:a16="http://schemas.microsoft.com/office/drawing/2014/main" id="{6FB68F99-435F-4A75-8AA2-45969383C8BC}"/>
                    </a:ext>
                  </a:extLst>
                </p:cNvPr>
                <p:cNvSpPr/>
                <p:nvPr/>
              </p:nvSpPr>
              <p:spPr>
                <a:xfrm>
                  <a:off x="6867993" y="1938258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400" i="1" dirty="0"/>
                </a:p>
              </p:txBody>
            </p:sp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98301A5C-C3E6-4D5A-BDE3-FAAE84B11E77}"/>
                    </a:ext>
                  </a:extLst>
                </p:cNvPr>
                <p:cNvSpPr/>
                <p:nvPr/>
              </p:nvSpPr>
              <p:spPr>
                <a:xfrm>
                  <a:off x="6867993" y="2753395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100" i="1" dirty="0"/>
                </a:p>
              </p:txBody>
            </p:sp>
            <p:sp>
              <p:nvSpPr>
                <p:cNvPr id="88" name="Ellipse 87">
                  <a:extLst>
                    <a:ext uri="{FF2B5EF4-FFF2-40B4-BE49-F238E27FC236}">
                      <a16:creationId xmlns:a16="http://schemas.microsoft.com/office/drawing/2014/main" id="{EE1A0220-27CD-40AC-8CA7-8830BA051EC5}"/>
                    </a:ext>
                  </a:extLst>
                </p:cNvPr>
                <p:cNvSpPr/>
                <p:nvPr/>
              </p:nvSpPr>
              <p:spPr>
                <a:xfrm>
                  <a:off x="6867993" y="3568532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200" i="1" dirty="0"/>
                </a:p>
              </p:txBody>
            </p:sp>
            <p:cxnSp>
              <p:nvCxnSpPr>
                <p:cNvPr id="89" name="Gerade Verbindung mit Pfeil 88">
                  <a:extLst>
                    <a:ext uri="{FF2B5EF4-FFF2-40B4-BE49-F238E27FC236}">
                      <a16:creationId xmlns:a16="http://schemas.microsoft.com/office/drawing/2014/main" id="{3D12C96E-A32E-4CA1-9E51-E3A63CF60C6C}"/>
                    </a:ext>
                  </a:extLst>
                </p:cNvPr>
                <p:cNvCxnSpPr>
                  <a:cxnSpLocks/>
                  <a:stCxn id="50" idx="6"/>
                  <a:endCxn id="85" idx="2"/>
                </p:cNvCxnSpPr>
                <p:nvPr/>
              </p:nvCxnSpPr>
              <p:spPr>
                <a:xfrm>
                  <a:off x="6110203" y="573754"/>
                  <a:ext cx="757790" cy="81936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Gerade Verbindung mit Pfeil 89">
                  <a:extLst>
                    <a:ext uri="{FF2B5EF4-FFF2-40B4-BE49-F238E27FC236}">
                      <a16:creationId xmlns:a16="http://schemas.microsoft.com/office/drawing/2014/main" id="{312343C3-FF8F-4E60-868F-F6345D14EF4A}"/>
                    </a:ext>
                  </a:extLst>
                </p:cNvPr>
                <p:cNvCxnSpPr>
                  <a:cxnSpLocks/>
                  <a:stCxn id="50" idx="6"/>
                  <a:endCxn id="86" idx="2"/>
                </p:cNvCxnSpPr>
                <p:nvPr/>
              </p:nvCxnSpPr>
              <p:spPr>
                <a:xfrm>
                  <a:off x="6110203" y="573754"/>
                  <a:ext cx="757790" cy="163450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Gerade Verbindung mit Pfeil 90">
                  <a:extLst>
                    <a:ext uri="{FF2B5EF4-FFF2-40B4-BE49-F238E27FC236}">
                      <a16:creationId xmlns:a16="http://schemas.microsoft.com/office/drawing/2014/main" id="{24B74A29-AA69-4628-B591-E17E5F4C911E}"/>
                    </a:ext>
                  </a:extLst>
                </p:cNvPr>
                <p:cNvCxnSpPr>
                  <a:cxnSpLocks/>
                  <a:stCxn id="50" idx="6"/>
                  <a:endCxn id="87" idx="2"/>
                </p:cNvCxnSpPr>
                <p:nvPr/>
              </p:nvCxnSpPr>
              <p:spPr>
                <a:xfrm>
                  <a:off x="6110203" y="573754"/>
                  <a:ext cx="757790" cy="24496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Gerade Verbindung mit Pfeil 91">
                  <a:extLst>
                    <a:ext uri="{FF2B5EF4-FFF2-40B4-BE49-F238E27FC236}">
                      <a16:creationId xmlns:a16="http://schemas.microsoft.com/office/drawing/2014/main" id="{B3BD0426-64F1-4752-B7EB-31111CAD9537}"/>
                    </a:ext>
                  </a:extLst>
                </p:cNvPr>
                <p:cNvCxnSpPr>
                  <a:cxnSpLocks/>
                  <a:stCxn id="50" idx="6"/>
                  <a:endCxn id="88" idx="2"/>
                </p:cNvCxnSpPr>
                <p:nvPr/>
              </p:nvCxnSpPr>
              <p:spPr>
                <a:xfrm>
                  <a:off x="6110203" y="573754"/>
                  <a:ext cx="757790" cy="326477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Gerade Verbindung mit Pfeil 92">
                  <a:extLst>
                    <a:ext uri="{FF2B5EF4-FFF2-40B4-BE49-F238E27FC236}">
                      <a16:creationId xmlns:a16="http://schemas.microsoft.com/office/drawing/2014/main" id="{A2C1A784-E612-4CCA-920A-7F9E35D68371}"/>
                    </a:ext>
                  </a:extLst>
                </p:cNvPr>
                <p:cNvCxnSpPr>
                  <a:cxnSpLocks/>
                  <a:stCxn id="51" idx="6"/>
                  <a:endCxn id="85" idx="2"/>
                </p:cNvCxnSpPr>
                <p:nvPr/>
              </p:nvCxnSpPr>
              <p:spPr>
                <a:xfrm>
                  <a:off x="6110203" y="1388891"/>
                  <a:ext cx="757790" cy="423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Gerade Verbindung mit Pfeil 93">
                  <a:extLst>
                    <a:ext uri="{FF2B5EF4-FFF2-40B4-BE49-F238E27FC236}">
                      <a16:creationId xmlns:a16="http://schemas.microsoft.com/office/drawing/2014/main" id="{2E6266A7-2173-4862-B2BB-246B800186EA}"/>
                    </a:ext>
                  </a:extLst>
                </p:cNvPr>
                <p:cNvCxnSpPr>
                  <a:cxnSpLocks/>
                  <a:stCxn id="51" idx="6"/>
                  <a:endCxn id="86" idx="2"/>
                </p:cNvCxnSpPr>
                <p:nvPr/>
              </p:nvCxnSpPr>
              <p:spPr>
                <a:xfrm>
                  <a:off x="6110203" y="1388891"/>
                  <a:ext cx="757790" cy="81936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Gerade Verbindung mit Pfeil 94">
                  <a:extLst>
                    <a:ext uri="{FF2B5EF4-FFF2-40B4-BE49-F238E27FC236}">
                      <a16:creationId xmlns:a16="http://schemas.microsoft.com/office/drawing/2014/main" id="{FF09C2A3-9DD3-48CD-875E-D3075ABB58C0}"/>
                    </a:ext>
                  </a:extLst>
                </p:cNvPr>
                <p:cNvCxnSpPr>
                  <a:cxnSpLocks/>
                  <a:stCxn id="51" idx="6"/>
                  <a:endCxn id="87" idx="2"/>
                </p:cNvCxnSpPr>
                <p:nvPr/>
              </p:nvCxnSpPr>
              <p:spPr>
                <a:xfrm>
                  <a:off x="6110203" y="1388891"/>
                  <a:ext cx="757790" cy="163450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Gerade Verbindung mit Pfeil 95">
                  <a:extLst>
                    <a:ext uri="{FF2B5EF4-FFF2-40B4-BE49-F238E27FC236}">
                      <a16:creationId xmlns:a16="http://schemas.microsoft.com/office/drawing/2014/main" id="{6C2E2277-8FDE-40E1-848D-509ABA4046AA}"/>
                    </a:ext>
                  </a:extLst>
                </p:cNvPr>
                <p:cNvCxnSpPr>
                  <a:cxnSpLocks/>
                  <a:stCxn id="51" idx="6"/>
                  <a:endCxn id="88" idx="2"/>
                </p:cNvCxnSpPr>
                <p:nvPr/>
              </p:nvCxnSpPr>
              <p:spPr>
                <a:xfrm>
                  <a:off x="6110203" y="1388891"/>
                  <a:ext cx="757790" cy="24496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Gerade Verbindung mit Pfeil 96">
                  <a:extLst>
                    <a:ext uri="{FF2B5EF4-FFF2-40B4-BE49-F238E27FC236}">
                      <a16:creationId xmlns:a16="http://schemas.microsoft.com/office/drawing/2014/main" id="{CE0907E6-5058-4F57-8781-FC66991EA346}"/>
                    </a:ext>
                  </a:extLst>
                </p:cNvPr>
                <p:cNvCxnSpPr>
                  <a:cxnSpLocks/>
                  <a:stCxn id="52" idx="6"/>
                  <a:endCxn id="85" idx="2"/>
                </p:cNvCxnSpPr>
                <p:nvPr/>
              </p:nvCxnSpPr>
              <p:spPr>
                <a:xfrm flipV="1">
                  <a:off x="6110203" y="1393121"/>
                  <a:ext cx="757790" cy="81090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Gerade Verbindung mit Pfeil 97">
                  <a:extLst>
                    <a:ext uri="{FF2B5EF4-FFF2-40B4-BE49-F238E27FC236}">
                      <a16:creationId xmlns:a16="http://schemas.microsoft.com/office/drawing/2014/main" id="{CFE2F9D5-B31E-4ACB-BC50-1DCEAFCD2BC4}"/>
                    </a:ext>
                  </a:extLst>
                </p:cNvPr>
                <p:cNvCxnSpPr>
                  <a:cxnSpLocks/>
                  <a:stCxn id="52" idx="6"/>
                  <a:endCxn id="86" idx="2"/>
                </p:cNvCxnSpPr>
                <p:nvPr/>
              </p:nvCxnSpPr>
              <p:spPr>
                <a:xfrm>
                  <a:off x="6110203" y="2204028"/>
                  <a:ext cx="757790" cy="423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Gerade Verbindung mit Pfeil 98">
                  <a:extLst>
                    <a:ext uri="{FF2B5EF4-FFF2-40B4-BE49-F238E27FC236}">
                      <a16:creationId xmlns:a16="http://schemas.microsoft.com/office/drawing/2014/main" id="{7A65D2B9-10FC-497C-A142-1E4D1EDC0726}"/>
                    </a:ext>
                  </a:extLst>
                </p:cNvPr>
                <p:cNvCxnSpPr>
                  <a:cxnSpLocks/>
                  <a:stCxn id="52" idx="6"/>
                  <a:endCxn id="87" idx="2"/>
                </p:cNvCxnSpPr>
                <p:nvPr/>
              </p:nvCxnSpPr>
              <p:spPr>
                <a:xfrm>
                  <a:off x="6110203" y="2204028"/>
                  <a:ext cx="757790" cy="81936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Gerade Verbindung mit Pfeil 99">
                  <a:extLst>
                    <a:ext uri="{FF2B5EF4-FFF2-40B4-BE49-F238E27FC236}">
                      <a16:creationId xmlns:a16="http://schemas.microsoft.com/office/drawing/2014/main" id="{5618C55F-0088-4ED0-BB3B-49C2CF34CFE8}"/>
                    </a:ext>
                  </a:extLst>
                </p:cNvPr>
                <p:cNvCxnSpPr>
                  <a:cxnSpLocks/>
                  <a:stCxn id="52" idx="6"/>
                  <a:endCxn id="88" idx="2"/>
                </p:cNvCxnSpPr>
                <p:nvPr/>
              </p:nvCxnSpPr>
              <p:spPr>
                <a:xfrm>
                  <a:off x="6110203" y="2204028"/>
                  <a:ext cx="757790" cy="163450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Gerade Verbindung mit Pfeil 100">
                  <a:extLst>
                    <a:ext uri="{FF2B5EF4-FFF2-40B4-BE49-F238E27FC236}">
                      <a16:creationId xmlns:a16="http://schemas.microsoft.com/office/drawing/2014/main" id="{C5E98C76-D585-4787-A594-F3BE11AF66DB}"/>
                    </a:ext>
                  </a:extLst>
                </p:cNvPr>
                <p:cNvCxnSpPr>
                  <a:cxnSpLocks/>
                  <a:stCxn id="53" idx="6"/>
                  <a:endCxn id="87" idx="2"/>
                </p:cNvCxnSpPr>
                <p:nvPr/>
              </p:nvCxnSpPr>
              <p:spPr>
                <a:xfrm>
                  <a:off x="6110203" y="3019165"/>
                  <a:ext cx="757790" cy="423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Gerade Verbindung mit Pfeil 101">
                  <a:extLst>
                    <a:ext uri="{FF2B5EF4-FFF2-40B4-BE49-F238E27FC236}">
                      <a16:creationId xmlns:a16="http://schemas.microsoft.com/office/drawing/2014/main" id="{AA1DCD24-52C3-4669-B481-971552A91CCA}"/>
                    </a:ext>
                  </a:extLst>
                </p:cNvPr>
                <p:cNvCxnSpPr>
                  <a:cxnSpLocks/>
                  <a:stCxn id="53" idx="6"/>
                  <a:endCxn id="85" idx="2"/>
                </p:cNvCxnSpPr>
                <p:nvPr/>
              </p:nvCxnSpPr>
              <p:spPr>
                <a:xfrm flipV="1">
                  <a:off x="6110203" y="1393121"/>
                  <a:ext cx="757790" cy="162604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Gerade Verbindung mit Pfeil 102">
                  <a:extLst>
                    <a:ext uri="{FF2B5EF4-FFF2-40B4-BE49-F238E27FC236}">
                      <a16:creationId xmlns:a16="http://schemas.microsoft.com/office/drawing/2014/main" id="{5BBE7328-28D6-4CF2-A9CB-BA3E9BDDB064}"/>
                    </a:ext>
                  </a:extLst>
                </p:cNvPr>
                <p:cNvCxnSpPr>
                  <a:cxnSpLocks/>
                  <a:stCxn id="53" idx="6"/>
                  <a:endCxn id="86" idx="2"/>
                </p:cNvCxnSpPr>
                <p:nvPr/>
              </p:nvCxnSpPr>
              <p:spPr>
                <a:xfrm flipV="1">
                  <a:off x="6110203" y="2208258"/>
                  <a:ext cx="757790" cy="81090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Gerade Verbindung mit Pfeil 103">
                  <a:extLst>
                    <a:ext uri="{FF2B5EF4-FFF2-40B4-BE49-F238E27FC236}">
                      <a16:creationId xmlns:a16="http://schemas.microsoft.com/office/drawing/2014/main" id="{C9FA54DF-51AB-4A86-8B94-84DC475E013E}"/>
                    </a:ext>
                  </a:extLst>
                </p:cNvPr>
                <p:cNvCxnSpPr>
                  <a:cxnSpLocks/>
                  <a:stCxn id="53" idx="6"/>
                  <a:endCxn id="88" idx="2"/>
                </p:cNvCxnSpPr>
                <p:nvPr/>
              </p:nvCxnSpPr>
              <p:spPr>
                <a:xfrm>
                  <a:off x="6110203" y="3019165"/>
                  <a:ext cx="757790" cy="81936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Gerade Verbindung mit Pfeil 104">
                  <a:extLst>
                    <a:ext uri="{FF2B5EF4-FFF2-40B4-BE49-F238E27FC236}">
                      <a16:creationId xmlns:a16="http://schemas.microsoft.com/office/drawing/2014/main" id="{2485AAD9-69DF-4E77-B47C-56B23846570E}"/>
                    </a:ext>
                  </a:extLst>
                </p:cNvPr>
                <p:cNvCxnSpPr>
                  <a:cxnSpLocks/>
                  <a:stCxn id="54" idx="6"/>
                  <a:endCxn id="85" idx="2"/>
                </p:cNvCxnSpPr>
                <p:nvPr/>
              </p:nvCxnSpPr>
              <p:spPr>
                <a:xfrm flipV="1">
                  <a:off x="6110203" y="1393121"/>
                  <a:ext cx="757790" cy="244118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 Verbindung mit Pfeil 105">
                  <a:extLst>
                    <a:ext uri="{FF2B5EF4-FFF2-40B4-BE49-F238E27FC236}">
                      <a16:creationId xmlns:a16="http://schemas.microsoft.com/office/drawing/2014/main" id="{5D47F66F-220E-4266-9C7C-68F03EFB6300}"/>
                    </a:ext>
                  </a:extLst>
                </p:cNvPr>
                <p:cNvCxnSpPr>
                  <a:cxnSpLocks/>
                  <a:stCxn id="54" idx="6"/>
                  <a:endCxn id="86" idx="2"/>
                </p:cNvCxnSpPr>
                <p:nvPr/>
              </p:nvCxnSpPr>
              <p:spPr>
                <a:xfrm flipV="1">
                  <a:off x="6110203" y="2208258"/>
                  <a:ext cx="757790" cy="162604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Gerade Verbindung mit Pfeil 106">
                  <a:extLst>
                    <a:ext uri="{FF2B5EF4-FFF2-40B4-BE49-F238E27FC236}">
                      <a16:creationId xmlns:a16="http://schemas.microsoft.com/office/drawing/2014/main" id="{878B8737-5804-4FB0-A988-3CA4325F508E}"/>
                    </a:ext>
                  </a:extLst>
                </p:cNvPr>
                <p:cNvCxnSpPr>
                  <a:cxnSpLocks/>
                  <a:stCxn id="54" idx="6"/>
                  <a:endCxn id="88" idx="2"/>
                </p:cNvCxnSpPr>
                <p:nvPr/>
              </p:nvCxnSpPr>
              <p:spPr>
                <a:xfrm>
                  <a:off x="6110203" y="3834302"/>
                  <a:ext cx="757790" cy="423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Gerade Verbindung mit Pfeil 107">
                  <a:extLst>
                    <a:ext uri="{FF2B5EF4-FFF2-40B4-BE49-F238E27FC236}">
                      <a16:creationId xmlns:a16="http://schemas.microsoft.com/office/drawing/2014/main" id="{6B1DC714-7CBA-4F88-B7FC-B00D95F45E9F}"/>
                    </a:ext>
                  </a:extLst>
                </p:cNvPr>
                <p:cNvCxnSpPr>
                  <a:cxnSpLocks/>
                  <a:stCxn id="54" idx="6"/>
                  <a:endCxn id="87" idx="2"/>
                </p:cNvCxnSpPr>
                <p:nvPr/>
              </p:nvCxnSpPr>
              <p:spPr>
                <a:xfrm flipV="1">
                  <a:off x="6110203" y="3023395"/>
                  <a:ext cx="757790" cy="81090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Gerade Verbindung mit Pfeil 108">
                  <a:extLst>
                    <a:ext uri="{FF2B5EF4-FFF2-40B4-BE49-F238E27FC236}">
                      <a16:creationId xmlns:a16="http://schemas.microsoft.com/office/drawing/2014/main" id="{CD5172BA-12CE-406B-AF52-C37D142B0629}"/>
                    </a:ext>
                  </a:extLst>
                </p:cNvPr>
                <p:cNvCxnSpPr>
                  <a:cxnSpLocks/>
                  <a:stCxn id="55" idx="6"/>
                  <a:endCxn id="88" idx="2"/>
                </p:cNvCxnSpPr>
                <p:nvPr/>
              </p:nvCxnSpPr>
              <p:spPr>
                <a:xfrm flipV="1">
                  <a:off x="6110203" y="3838532"/>
                  <a:ext cx="757790" cy="81090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Gerade Verbindung mit Pfeil 109">
                  <a:extLst>
                    <a:ext uri="{FF2B5EF4-FFF2-40B4-BE49-F238E27FC236}">
                      <a16:creationId xmlns:a16="http://schemas.microsoft.com/office/drawing/2014/main" id="{8B17D678-485D-481C-B3E0-A5AFABB9CB8F}"/>
                    </a:ext>
                  </a:extLst>
                </p:cNvPr>
                <p:cNvCxnSpPr>
                  <a:cxnSpLocks/>
                  <a:stCxn id="55" idx="6"/>
                  <a:endCxn id="87" idx="2"/>
                </p:cNvCxnSpPr>
                <p:nvPr/>
              </p:nvCxnSpPr>
              <p:spPr>
                <a:xfrm flipV="1">
                  <a:off x="6110203" y="3023395"/>
                  <a:ext cx="757790" cy="162604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Gerade Verbindung mit Pfeil 110">
                  <a:extLst>
                    <a:ext uri="{FF2B5EF4-FFF2-40B4-BE49-F238E27FC236}">
                      <a16:creationId xmlns:a16="http://schemas.microsoft.com/office/drawing/2014/main" id="{1C465962-E881-4781-B16D-FD65F1F2AE80}"/>
                    </a:ext>
                  </a:extLst>
                </p:cNvPr>
                <p:cNvCxnSpPr>
                  <a:cxnSpLocks/>
                  <a:stCxn id="55" idx="6"/>
                  <a:endCxn id="86" idx="2"/>
                </p:cNvCxnSpPr>
                <p:nvPr/>
              </p:nvCxnSpPr>
              <p:spPr>
                <a:xfrm flipV="1">
                  <a:off x="6110203" y="2208258"/>
                  <a:ext cx="757790" cy="244118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Gerade Verbindung mit Pfeil 111">
                  <a:extLst>
                    <a:ext uri="{FF2B5EF4-FFF2-40B4-BE49-F238E27FC236}">
                      <a16:creationId xmlns:a16="http://schemas.microsoft.com/office/drawing/2014/main" id="{9297B138-5567-405B-AF1D-038A9D5916CF}"/>
                    </a:ext>
                  </a:extLst>
                </p:cNvPr>
                <p:cNvCxnSpPr>
                  <a:cxnSpLocks/>
                  <a:stCxn id="55" idx="6"/>
                  <a:endCxn id="85" idx="2"/>
                </p:cNvCxnSpPr>
                <p:nvPr/>
              </p:nvCxnSpPr>
              <p:spPr>
                <a:xfrm flipV="1">
                  <a:off x="6110203" y="1393121"/>
                  <a:ext cx="757790" cy="325631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extfeld 112"/>
              <p:cNvSpPr txBox="1"/>
              <p:nvPr/>
            </p:nvSpPr>
            <p:spPr>
              <a:xfrm>
                <a:off x="11134725" y="1305838"/>
                <a:ext cx="561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 err="1">
                    <a:solidFill>
                      <a:srgbClr val="002060"/>
                    </a:solidFill>
                  </a:rPr>
                  <a:t>y</a:t>
                </a:r>
                <a:r>
                  <a:rPr lang="de-DE" b="1" baseline="-25000" dirty="0" err="1">
                    <a:solidFill>
                      <a:srgbClr val="002060"/>
                    </a:solidFill>
                  </a:rPr>
                  <a:t>i</a:t>
                </a:r>
                <a:endParaRPr lang="de-DE" b="1" baseline="-25000" dirty="0">
                  <a:solidFill>
                    <a:srgbClr val="002060"/>
                  </a:solidFill>
                </a:endParaRPr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7479886" y="1214602"/>
                <a:ext cx="3515527" cy="775926"/>
                <a:chOff x="2706521" y="4569325"/>
                <a:chExt cx="3515527" cy="775926"/>
              </a:xfrm>
            </p:grpSpPr>
            <p:grpSp>
              <p:nvGrpSpPr>
                <p:cNvPr id="114" name="Gruppieren 113"/>
                <p:cNvGrpSpPr/>
                <p:nvPr/>
              </p:nvGrpSpPr>
              <p:grpSpPr>
                <a:xfrm>
                  <a:off x="2710326" y="4569325"/>
                  <a:ext cx="3495265" cy="393094"/>
                  <a:chOff x="3977974" y="1305838"/>
                  <a:chExt cx="3495265" cy="393094"/>
                </a:xfrm>
              </p:grpSpPr>
              <p:pic>
                <p:nvPicPr>
                  <p:cNvPr id="115" name="Grafik 114">
                    <a:extLst>
                      <a:ext uri="{FF2B5EF4-FFF2-40B4-BE49-F238E27FC236}">
                        <a16:creationId xmlns:a16="http://schemas.microsoft.com/office/drawing/2014/main" id="{20FA74AA-6B54-4143-9435-8EC42EA29A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t="1" r="50190" b="159"/>
                  <a:stretch/>
                </p:blipFill>
                <p:spPr>
                  <a:xfrm>
                    <a:off x="3977974" y="1305838"/>
                    <a:ext cx="3495265" cy="393094"/>
                  </a:xfrm>
                  <a:prstGeom prst="rect">
                    <a:avLst/>
                  </a:prstGeom>
                </p:spPr>
              </p:pic>
              <p:pic>
                <p:nvPicPr>
                  <p:cNvPr id="116" name="Grafik 115">
                    <a:extLst>
                      <a:ext uri="{FF2B5EF4-FFF2-40B4-BE49-F238E27FC236}">
                        <a16:creationId xmlns:a16="http://schemas.microsoft.com/office/drawing/2014/main" id="{1504EC67-CAFF-421B-AF8F-6841C9996F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979883" y="1307439"/>
                    <a:ext cx="405615" cy="3730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8" name="Grafik 117">
                  <a:extLst>
                    <a:ext uri="{FF2B5EF4-FFF2-40B4-BE49-F238E27FC236}">
                      <a16:creationId xmlns:a16="http://schemas.microsoft.com/office/drawing/2014/main" id="{20FA74AA-6B54-4143-9435-8EC42EA29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9901" t="-60"/>
                <a:stretch/>
              </p:blipFill>
              <p:spPr>
                <a:xfrm>
                  <a:off x="2706521" y="4951293"/>
                  <a:ext cx="3515527" cy="393958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hteck 119"/>
                  <p:cNvSpPr/>
                  <p:nvPr/>
                </p:nvSpPr>
                <p:spPr>
                  <a:xfrm>
                    <a:off x="9408776" y="5589928"/>
                    <a:ext cx="43313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b="1" i="1" baseline="-2500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acc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20" name="Rechteck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8776" y="5589928"/>
                    <a:ext cx="43313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6667" r="-1408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hteck 21"/>
              <p:cNvSpPr/>
              <p:nvPr/>
            </p:nvSpPr>
            <p:spPr>
              <a:xfrm>
                <a:off x="10736394" y="4190659"/>
                <a:ext cx="6793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W, b</a:t>
                </a:r>
                <a:endParaRPr lang="de-DE" b="1" dirty="0"/>
              </a:p>
            </p:txBody>
          </p:sp>
        </p:grpSp>
        <p:pic>
          <p:nvPicPr>
            <p:cNvPr id="119" name="Grafik 118">
              <a:extLst>
                <a:ext uri="{FF2B5EF4-FFF2-40B4-BE49-F238E27FC236}">
                  <a16:creationId xmlns:a16="http://schemas.microsoft.com/office/drawing/2014/main" id="{99F2D0FB-7264-4CF8-8E6E-4BFA0652B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09" y="1092737"/>
              <a:ext cx="634937" cy="775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098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Kreuzentropie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01" y="1242687"/>
            <a:ext cx="5502117" cy="231668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819" y="1242687"/>
            <a:ext cx="5502117" cy="2316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5467350" y="3889719"/>
                <a:ext cx="6096000" cy="175894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D</m:t>
                      </m:r>
                      <m:r>
                        <m:rPr>
                          <m:nor/>
                        </m:rPr>
                        <a:rPr lang="de-DE" b="1" baseline="-250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KL</m:t>
                      </m:r>
                      <m:r>
                        <m:rPr>
                          <m:nor/>
                        </m:rPr>
                        <a:rPr lang="de-DE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 (</m:t>
                      </m:r>
                      <m:r>
                        <m:rPr>
                          <m:nor/>
                        </m:rPr>
                        <a:rPr lang="de-DE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P</m:t>
                      </m:r>
                      <m:r>
                        <m:rPr>
                          <m:nor/>
                        </m:rPr>
                        <a:rPr lang="de-DE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||</m:t>
                      </m:r>
                      <m:r>
                        <m:rPr>
                          <m:nor/>
                        </m:rPr>
                        <a:rPr lang="de-DE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Q</m:t>
                      </m:r>
                      <m:r>
                        <m:rPr>
                          <m:nor/>
                        </m:rPr>
                        <a:rPr lang="de-DE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)</m:t>
                      </m:r>
                    </m:oMath>
                  </m:oMathPara>
                </a14:m>
                <a:endParaRPr lang="de-DE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:=∑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∙(</a:t>
                </a:r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</a:t>
                </a:r>
                <a:r>
                  <a:rPr lang="de-DE" baseline="-250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baseline="-250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(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m:rPr>
                        <m:nor/>
                      </m:rPr>
                      <a:rPr lang="de-DE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p</m:t>
                    </m:r>
                    <m:r>
                      <m:rPr>
                        <m:nor/>
                      </m:rPr>
                      <a:rPr lang="de-DE" baseline="-25000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i</m:t>
                    </m:r>
                    <m:r>
                      <m:rPr>
                        <m:nor/>
                      </m:rP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 </m:t>
                    </m:r>
                    <m:r>
                      <m:rPr>
                        <m:nor/>
                      </m:rP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∙</m:t>
                    </m:r>
                  </m:oMath>
                </a14:m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50" y="3889719"/>
                <a:ext cx="6096000" cy="1758943"/>
              </a:xfrm>
              <a:prstGeom prst="rect">
                <a:avLst/>
              </a:prstGeom>
              <a:blipFill>
                <a:blip r:embed="rId7"/>
                <a:stretch>
                  <a:fillRect b="-3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170659" y="3911647"/>
                <a:ext cx="6096000" cy="175894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de-DE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</a:t>
                </a:r>
                <a:r>
                  <a:rPr lang="de-DE" b="1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KL</a:t>
                </a:r>
                <a:r>
                  <a:rPr lang="de-DE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(P||Q)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:=∑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∙(</a:t>
                </a:r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</a:t>
                </a:r>
                <a:r>
                  <a:rPr lang="de-DE" baseline="-250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baseline="-25000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(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m:rPr>
                        <m:nor/>
                      </m:rPr>
                      <a:rPr lang="de-DE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p</m:t>
                    </m:r>
                    <m:r>
                      <m:rPr>
                        <m:nor/>
                      </m:rPr>
                      <a:rPr lang="de-DE" baseline="-25000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i</m:t>
                    </m:r>
                    <m:r>
                      <m:rPr>
                        <m:nor/>
                      </m:rP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 </m:t>
                    </m:r>
                    <m:r>
                      <m:rPr>
                        <m:nor/>
                      </m:rP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∙</m:t>
                    </m:r>
                  </m:oMath>
                </a14:m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(-log</a:t>
                </a:r>
                <a:r>
                  <a:rPr lang="de-DE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59" y="3911647"/>
                <a:ext cx="6096000" cy="1758943"/>
              </a:xfrm>
              <a:prstGeom prst="rect">
                <a:avLst/>
              </a:prstGeom>
              <a:blipFill>
                <a:blip r:embed="rId8"/>
                <a:stretch>
                  <a:fillRect b="-38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50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23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Kreuzentropie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/>
              <p:nvPr/>
            </p:nvSpPr>
            <p:spPr>
              <a:xfrm>
                <a:off x="1003190" y="6026001"/>
                <a:ext cx="2853630" cy="636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>
                    <a:solidFill>
                      <a:srgbClr val="002060"/>
                    </a:solidFill>
                  </a:rPr>
                  <a:t>Echter Wert: </a:t>
                </a:r>
                <a:r>
                  <a:rPr lang="de-DE" sz="1600" b="1" dirty="0" err="1">
                    <a:solidFill>
                      <a:srgbClr val="002060"/>
                    </a:solidFill>
                  </a:rPr>
                  <a:t>y</a:t>
                </a:r>
                <a:r>
                  <a:rPr lang="de-DE" sz="1600" b="1" baseline="-25000" dirty="0" err="1">
                    <a:solidFill>
                      <a:srgbClr val="002060"/>
                    </a:solidFill>
                  </a:rPr>
                  <a:t>i</a:t>
                </a:r>
                <a:r>
                  <a:rPr lang="de-DE" sz="1600" b="1" baseline="-25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b="1" dirty="0">
                  <a:solidFill>
                    <a:srgbClr val="002060"/>
                  </a:solidFill>
                </a:endParaRPr>
              </a:p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>
                    <a:solidFill>
                      <a:srgbClr val="002060"/>
                    </a:solidFill>
                  </a:rPr>
                  <a:t>Vorhersagewert: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sz="1600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sz="16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90" y="6026001"/>
                <a:ext cx="2853630" cy="636072"/>
              </a:xfrm>
              <a:prstGeom prst="rect">
                <a:avLst/>
              </a:prstGeom>
              <a:blipFill>
                <a:blip r:embed="rId5"/>
                <a:stretch>
                  <a:fillRect l="-855" t="-288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ieren 1"/>
          <p:cNvGrpSpPr/>
          <p:nvPr/>
        </p:nvGrpSpPr>
        <p:grpSpPr>
          <a:xfrm>
            <a:off x="6067519" y="3727169"/>
            <a:ext cx="4899530" cy="772215"/>
            <a:chOff x="4524565" y="2601154"/>
            <a:chExt cx="4899530" cy="772215"/>
          </a:xfrm>
        </p:grpSpPr>
        <p:sp>
          <p:nvSpPr>
            <p:cNvPr id="122" name="Rechteck 121"/>
            <p:cNvSpPr/>
            <p:nvPr/>
          </p:nvSpPr>
          <p:spPr>
            <a:xfrm>
              <a:off x="7933652" y="3111759"/>
              <a:ext cx="1481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100" i="1" dirty="0">
                  <a:solidFill>
                    <a:srgbClr val="002060"/>
                  </a:solidFill>
                </a:rPr>
                <a:t>Prof. Andrew </a:t>
              </a:r>
              <a:r>
                <a:rPr lang="de-DE" sz="1100" i="1" dirty="0" err="1">
                  <a:solidFill>
                    <a:srgbClr val="002060"/>
                  </a:solidFill>
                </a:rPr>
                <a:t>Ng</a:t>
              </a:r>
              <a:r>
                <a:rPr lang="de-DE" sz="1100" i="1" dirty="0">
                  <a:solidFill>
                    <a:srgbClr val="002060"/>
                  </a:solidFill>
                </a:rPr>
                <a:t>, 2018</a:t>
              </a:r>
              <a:endParaRPr lang="LID4096" sz="1100" i="1" dirty="0">
                <a:solidFill>
                  <a:srgbClr val="002060"/>
                </a:solidFill>
              </a:endParaRPr>
            </a:p>
          </p:txBody>
        </p:sp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60EF9DF-E918-450F-AB96-B10D473C3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4565" y="2601154"/>
              <a:ext cx="4899530" cy="5700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7" name="Rechteck 116"/>
          <p:cNvSpPr/>
          <p:nvPr/>
        </p:nvSpPr>
        <p:spPr>
          <a:xfrm>
            <a:off x="5240870" y="1009130"/>
            <a:ext cx="2349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Kreuzentropie H(P, Q)  </a:t>
            </a:r>
            <a:endParaRPr lang="de-DE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6864589" y="1408726"/>
                <a:ext cx="4286045" cy="203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(-log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i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aseline="-25000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(-log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</a:t>
                </a:r>
                <a:r>
                  <a:rPr lang="de-DE" baseline="-25000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</a:t>
                </a:r>
                <a:r>
                  <a:rPr lang="de-DE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aseline="-25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∙ (log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+ </a:t>
                </a:r>
                <a:r>
                  <a:rPr lang="de-DE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(1-yi) ∙ log</a:t>
                </a:r>
                <a:r>
                  <a:rPr lang="de-DE" baseline="-25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89" y="1408726"/>
                <a:ext cx="4286045" cy="2034403"/>
              </a:xfrm>
              <a:prstGeom prst="rect">
                <a:avLst/>
              </a:prstGeom>
              <a:blipFill>
                <a:blip r:embed="rId7"/>
                <a:stretch>
                  <a:fillRect t="-1796" r="-36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ieren 9"/>
          <p:cNvGrpSpPr/>
          <p:nvPr/>
        </p:nvGrpSpPr>
        <p:grpSpPr>
          <a:xfrm>
            <a:off x="96009" y="1092737"/>
            <a:ext cx="4849586" cy="4799259"/>
            <a:chOff x="96009" y="1092737"/>
            <a:chExt cx="4849586" cy="4799259"/>
          </a:xfrm>
        </p:grpSpPr>
        <p:grpSp>
          <p:nvGrpSpPr>
            <p:cNvPr id="5" name="Gruppieren 4"/>
            <p:cNvGrpSpPr/>
            <p:nvPr/>
          </p:nvGrpSpPr>
          <p:grpSpPr>
            <a:xfrm>
              <a:off x="668444" y="1092737"/>
              <a:ext cx="4277151" cy="4799259"/>
              <a:chOff x="7419549" y="1214602"/>
              <a:chExt cx="4277151" cy="4799259"/>
            </a:xfrm>
          </p:grpSpPr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614F8AC6-E8B8-4E78-B66E-5214B613885B}"/>
                  </a:ext>
                </a:extLst>
              </p:cNvPr>
              <p:cNvGrpSpPr/>
              <p:nvPr/>
            </p:nvGrpSpPr>
            <p:grpSpPr>
              <a:xfrm rot="5400000">
                <a:off x="7181831" y="2249788"/>
                <a:ext cx="4001791" cy="3526355"/>
                <a:chOff x="3958190" y="303754"/>
                <a:chExt cx="5237988" cy="4615685"/>
              </a:xfrm>
            </p:grpSpPr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63509659-1006-4F54-A5E5-58D3C3F2DE74}"/>
                    </a:ext>
                  </a:extLst>
                </p:cNvPr>
                <p:cNvSpPr/>
                <p:nvPr/>
              </p:nvSpPr>
              <p:spPr>
                <a:xfrm>
                  <a:off x="3958190" y="1118891"/>
                  <a:ext cx="540000" cy="5400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600" b="1" dirty="0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CBBC6083-8432-4EE2-9FB9-CA53397A73CF}"/>
                    </a:ext>
                  </a:extLst>
                </p:cNvPr>
                <p:cNvSpPr/>
                <p:nvPr/>
              </p:nvSpPr>
              <p:spPr>
                <a:xfrm>
                  <a:off x="3958190" y="1934028"/>
                  <a:ext cx="540000" cy="5400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400" b="1" dirty="0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44AD2236-8E5D-4509-A60D-4DDA2DCDB05A}"/>
                    </a:ext>
                  </a:extLst>
                </p:cNvPr>
                <p:cNvSpPr/>
                <p:nvPr/>
              </p:nvSpPr>
              <p:spPr>
                <a:xfrm>
                  <a:off x="3958190" y="2749165"/>
                  <a:ext cx="540000" cy="5400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100" b="1" dirty="0"/>
                </a:p>
              </p:txBody>
            </p:sp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A59E2A27-21CA-4EE5-9C74-9021F9BBC035}"/>
                    </a:ext>
                  </a:extLst>
                </p:cNvPr>
                <p:cNvSpPr/>
                <p:nvPr/>
              </p:nvSpPr>
              <p:spPr>
                <a:xfrm>
                  <a:off x="3958190" y="3564302"/>
                  <a:ext cx="540000" cy="5400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8E8CE05-C3EE-4DB6-B13D-98D120B1D9C0}"/>
                    </a:ext>
                  </a:extLst>
                </p:cNvPr>
                <p:cNvSpPr/>
                <p:nvPr/>
              </p:nvSpPr>
              <p:spPr>
                <a:xfrm>
                  <a:off x="5570203" y="303754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2093CC92-9EB2-485F-AD9E-262DCDB3640C}"/>
                    </a:ext>
                  </a:extLst>
                </p:cNvPr>
                <p:cNvSpPr/>
                <p:nvPr/>
              </p:nvSpPr>
              <p:spPr>
                <a:xfrm>
                  <a:off x="5570203" y="1118891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216D438B-2CB9-42B9-9959-46F6D87B2451}"/>
                    </a:ext>
                  </a:extLst>
                </p:cNvPr>
                <p:cNvSpPr/>
                <p:nvPr/>
              </p:nvSpPr>
              <p:spPr>
                <a:xfrm>
                  <a:off x="5570203" y="1934028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E5BB84C7-82B1-4081-BEE8-AE169B5B39E4}"/>
                    </a:ext>
                  </a:extLst>
                </p:cNvPr>
                <p:cNvSpPr/>
                <p:nvPr/>
              </p:nvSpPr>
              <p:spPr>
                <a:xfrm>
                  <a:off x="5570203" y="2749165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B2394BE6-AB74-4867-B78C-EC7B320B3E38}"/>
                    </a:ext>
                  </a:extLst>
                </p:cNvPr>
                <p:cNvSpPr/>
                <p:nvPr/>
              </p:nvSpPr>
              <p:spPr>
                <a:xfrm>
                  <a:off x="5570203" y="3564302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0A3BCC1B-65BA-42E0-8573-58BFEFE59D38}"/>
                    </a:ext>
                  </a:extLst>
                </p:cNvPr>
                <p:cNvSpPr/>
                <p:nvPr/>
              </p:nvSpPr>
              <p:spPr>
                <a:xfrm>
                  <a:off x="5570203" y="4379439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EEDF5EEF-B7E8-484B-BFF6-1C01F9EC3AC0}"/>
                    </a:ext>
                  </a:extLst>
                </p:cNvPr>
                <p:cNvSpPr/>
                <p:nvPr/>
              </p:nvSpPr>
              <p:spPr>
                <a:xfrm>
                  <a:off x="8476178" y="2315718"/>
                  <a:ext cx="720000" cy="720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57" name="Gerade Verbindung mit Pfeil 56">
                  <a:extLst>
                    <a:ext uri="{FF2B5EF4-FFF2-40B4-BE49-F238E27FC236}">
                      <a16:creationId xmlns:a16="http://schemas.microsoft.com/office/drawing/2014/main" id="{04B252E4-14D4-47DF-8EC8-233675B90B83}"/>
                    </a:ext>
                  </a:extLst>
                </p:cNvPr>
                <p:cNvCxnSpPr>
                  <a:cxnSpLocks/>
                  <a:stCxn id="46" idx="6"/>
                  <a:endCxn id="51" idx="2"/>
                </p:cNvCxnSpPr>
                <p:nvPr/>
              </p:nvCxnSpPr>
              <p:spPr>
                <a:xfrm>
                  <a:off x="4498190" y="1388891"/>
                  <a:ext cx="1072013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 Verbindung mit Pfeil 57">
                  <a:extLst>
                    <a:ext uri="{FF2B5EF4-FFF2-40B4-BE49-F238E27FC236}">
                      <a16:creationId xmlns:a16="http://schemas.microsoft.com/office/drawing/2014/main" id="{ED4D729A-2B1A-4D9B-B455-E42757AF03D1}"/>
                    </a:ext>
                  </a:extLst>
                </p:cNvPr>
                <p:cNvCxnSpPr>
                  <a:cxnSpLocks/>
                  <a:stCxn id="46" idx="6"/>
                  <a:endCxn id="50" idx="2"/>
                </p:cNvCxnSpPr>
                <p:nvPr/>
              </p:nvCxnSpPr>
              <p:spPr>
                <a:xfrm flipV="1">
                  <a:off x="4498190" y="573754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 Verbindung mit Pfeil 58">
                  <a:extLst>
                    <a:ext uri="{FF2B5EF4-FFF2-40B4-BE49-F238E27FC236}">
                      <a16:creationId xmlns:a16="http://schemas.microsoft.com/office/drawing/2014/main" id="{FEC89D08-17FC-49A9-B5F6-F35A558971A4}"/>
                    </a:ext>
                  </a:extLst>
                </p:cNvPr>
                <p:cNvCxnSpPr>
                  <a:cxnSpLocks/>
                  <a:stCxn id="46" idx="6"/>
                  <a:endCxn id="52" idx="2"/>
                </p:cNvCxnSpPr>
                <p:nvPr/>
              </p:nvCxnSpPr>
              <p:spPr>
                <a:xfrm>
                  <a:off x="4498190" y="1388891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Gerade Verbindung mit Pfeil 59">
                  <a:extLst>
                    <a:ext uri="{FF2B5EF4-FFF2-40B4-BE49-F238E27FC236}">
                      <a16:creationId xmlns:a16="http://schemas.microsoft.com/office/drawing/2014/main" id="{712289FD-DF1F-4A2B-8049-7B27A5AAA2EC}"/>
                    </a:ext>
                  </a:extLst>
                </p:cNvPr>
                <p:cNvCxnSpPr>
                  <a:cxnSpLocks/>
                  <a:stCxn id="46" idx="6"/>
                  <a:endCxn id="53" idx="2"/>
                </p:cNvCxnSpPr>
                <p:nvPr/>
              </p:nvCxnSpPr>
              <p:spPr>
                <a:xfrm>
                  <a:off x="4498190" y="1388891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 Verbindung mit Pfeil 60">
                  <a:extLst>
                    <a:ext uri="{FF2B5EF4-FFF2-40B4-BE49-F238E27FC236}">
                      <a16:creationId xmlns:a16="http://schemas.microsoft.com/office/drawing/2014/main" id="{FF6CAD52-4253-48A9-B673-4F9586E1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8190" y="1388889"/>
                  <a:ext cx="1072013" cy="244541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 Verbindung mit Pfeil 61">
                  <a:extLst>
                    <a:ext uri="{FF2B5EF4-FFF2-40B4-BE49-F238E27FC236}">
                      <a16:creationId xmlns:a16="http://schemas.microsoft.com/office/drawing/2014/main" id="{B20FACC2-2259-4D3B-9016-7072B021B15B}"/>
                    </a:ext>
                  </a:extLst>
                </p:cNvPr>
                <p:cNvCxnSpPr>
                  <a:cxnSpLocks/>
                  <a:stCxn id="46" idx="6"/>
                  <a:endCxn id="55" idx="2"/>
                </p:cNvCxnSpPr>
                <p:nvPr/>
              </p:nvCxnSpPr>
              <p:spPr>
                <a:xfrm>
                  <a:off x="4498190" y="1388891"/>
                  <a:ext cx="1072013" cy="326054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Gerade Verbindung mit Pfeil 62">
                  <a:extLst>
                    <a:ext uri="{FF2B5EF4-FFF2-40B4-BE49-F238E27FC236}">
                      <a16:creationId xmlns:a16="http://schemas.microsoft.com/office/drawing/2014/main" id="{AE100FA4-0453-40B5-B786-8FB43FF7F736}"/>
                    </a:ext>
                  </a:extLst>
                </p:cNvPr>
                <p:cNvCxnSpPr>
                  <a:cxnSpLocks/>
                  <a:stCxn id="47" idx="6"/>
                  <a:endCxn id="50" idx="2"/>
                </p:cNvCxnSpPr>
                <p:nvPr/>
              </p:nvCxnSpPr>
              <p:spPr>
                <a:xfrm flipV="1">
                  <a:off x="4498190" y="573754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Gerade Verbindung mit Pfeil 63">
                  <a:extLst>
                    <a:ext uri="{FF2B5EF4-FFF2-40B4-BE49-F238E27FC236}">
                      <a16:creationId xmlns:a16="http://schemas.microsoft.com/office/drawing/2014/main" id="{0A2282F8-E641-409D-A2E5-714B0517027E}"/>
                    </a:ext>
                  </a:extLst>
                </p:cNvPr>
                <p:cNvCxnSpPr>
                  <a:cxnSpLocks/>
                  <a:stCxn id="47" idx="6"/>
                  <a:endCxn id="51" idx="2"/>
                </p:cNvCxnSpPr>
                <p:nvPr/>
              </p:nvCxnSpPr>
              <p:spPr>
                <a:xfrm flipV="1">
                  <a:off x="4498190" y="1388891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 Verbindung mit Pfeil 64">
                  <a:extLst>
                    <a:ext uri="{FF2B5EF4-FFF2-40B4-BE49-F238E27FC236}">
                      <a16:creationId xmlns:a16="http://schemas.microsoft.com/office/drawing/2014/main" id="{53676863-2EC7-4F2F-B44E-55B3DDAA9B01}"/>
                    </a:ext>
                  </a:extLst>
                </p:cNvPr>
                <p:cNvCxnSpPr>
                  <a:cxnSpLocks/>
                  <a:stCxn id="47" idx="6"/>
                  <a:endCxn id="52" idx="2"/>
                </p:cNvCxnSpPr>
                <p:nvPr/>
              </p:nvCxnSpPr>
              <p:spPr>
                <a:xfrm>
                  <a:off x="4498190" y="2204028"/>
                  <a:ext cx="1072013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 Verbindung mit Pfeil 65">
                  <a:extLst>
                    <a:ext uri="{FF2B5EF4-FFF2-40B4-BE49-F238E27FC236}">
                      <a16:creationId xmlns:a16="http://schemas.microsoft.com/office/drawing/2014/main" id="{CFD8F38E-D7AD-464D-A82C-E0E6F7BF20B3}"/>
                    </a:ext>
                  </a:extLst>
                </p:cNvPr>
                <p:cNvCxnSpPr>
                  <a:cxnSpLocks/>
                  <a:stCxn id="47" idx="6"/>
                  <a:endCxn id="53" idx="2"/>
                </p:cNvCxnSpPr>
                <p:nvPr/>
              </p:nvCxnSpPr>
              <p:spPr>
                <a:xfrm>
                  <a:off x="4498190" y="2204028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Gerade Verbindung mit Pfeil 66">
                  <a:extLst>
                    <a:ext uri="{FF2B5EF4-FFF2-40B4-BE49-F238E27FC236}">
                      <a16:creationId xmlns:a16="http://schemas.microsoft.com/office/drawing/2014/main" id="{2407B2A6-9588-49CA-B182-7732B86363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8190" y="2204027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Gerade Verbindung mit Pfeil 67">
                  <a:extLst>
                    <a:ext uri="{FF2B5EF4-FFF2-40B4-BE49-F238E27FC236}">
                      <a16:creationId xmlns:a16="http://schemas.microsoft.com/office/drawing/2014/main" id="{37F24966-02AD-4B5A-A9A9-001E855E2A89}"/>
                    </a:ext>
                  </a:extLst>
                </p:cNvPr>
                <p:cNvCxnSpPr>
                  <a:cxnSpLocks/>
                  <a:stCxn id="47" idx="6"/>
                  <a:endCxn id="55" idx="2"/>
                </p:cNvCxnSpPr>
                <p:nvPr/>
              </p:nvCxnSpPr>
              <p:spPr>
                <a:xfrm>
                  <a:off x="4498190" y="2204028"/>
                  <a:ext cx="1072013" cy="244541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 Verbindung mit Pfeil 68">
                  <a:extLst>
                    <a:ext uri="{FF2B5EF4-FFF2-40B4-BE49-F238E27FC236}">
                      <a16:creationId xmlns:a16="http://schemas.microsoft.com/office/drawing/2014/main" id="{B85FFC79-7E3D-4CBB-88D5-9777E466DE1F}"/>
                    </a:ext>
                  </a:extLst>
                </p:cNvPr>
                <p:cNvCxnSpPr>
                  <a:cxnSpLocks/>
                  <a:stCxn id="48" idx="6"/>
                  <a:endCxn id="50" idx="2"/>
                </p:cNvCxnSpPr>
                <p:nvPr/>
              </p:nvCxnSpPr>
              <p:spPr>
                <a:xfrm flipV="1">
                  <a:off x="4498190" y="573754"/>
                  <a:ext cx="1072013" cy="244541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 Verbindung mit Pfeil 69">
                  <a:extLst>
                    <a:ext uri="{FF2B5EF4-FFF2-40B4-BE49-F238E27FC236}">
                      <a16:creationId xmlns:a16="http://schemas.microsoft.com/office/drawing/2014/main" id="{38EE3DC1-55E6-4AD3-8672-F0A09839B1A4}"/>
                    </a:ext>
                  </a:extLst>
                </p:cNvPr>
                <p:cNvCxnSpPr>
                  <a:cxnSpLocks/>
                  <a:stCxn id="48" idx="6"/>
                  <a:endCxn id="51" idx="2"/>
                </p:cNvCxnSpPr>
                <p:nvPr/>
              </p:nvCxnSpPr>
              <p:spPr>
                <a:xfrm flipV="1">
                  <a:off x="4498190" y="1388891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rade Verbindung mit Pfeil 70">
                  <a:extLst>
                    <a:ext uri="{FF2B5EF4-FFF2-40B4-BE49-F238E27FC236}">
                      <a16:creationId xmlns:a16="http://schemas.microsoft.com/office/drawing/2014/main" id="{777254B0-896D-446F-9538-2C0313D72F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8190" y="2204027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 Verbindung mit Pfeil 71">
                  <a:extLst>
                    <a:ext uri="{FF2B5EF4-FFF2-40B4-BE49-F238E27FC236}">
                      <a16:creationId xmlns:a16="http://schemas.microsoft.com/office/drawing/2014/main" id="{287212D7-1368-466F-8719-8B981FB4F48A}"/>
                    </a:ext>
                  </a:extLst>
                </p:cNvPr>
                <p:cNvCxnSpPr>
                  <a:cxnSpLocks/>
                  <a:stCxn id="48" idx="6"/>
                  <a:endCxn id="53" idx="2"/>
                </p:cNvCxnSpPr>
                <p:nvPr/>
              </p:nvCxnSpPr>
              <p:spPr>
                <a:xfrm>
                  <a:off x="4498190" y="3019165"/>
                  <a:ext cx="1072013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 Verbindung mit Pfeil 72">
                  <a:extLst>
                    <a:ext uri="{FF2B5EF4-FFF2-40B4-BE49-F238E27FC236}">
                      <a16:creationId xmlns:a16="http://schemas.microsoft.com/office/drawing/2014/main" id="{9C8DCE33-C2CD-4FAF-88A2-0C373EC1F730}"/>
                    </a:ext>
                  </a:extLst>
                </p:cNvPr>
                <p:cNvCxnSpPr>
                  <a:cxnSpLocks/>
                  <a:stCxn id="48" idx="6"/>
                  <a:endCxn id="54" idx="2"/>
                </p:cNvCxnSpPr>
                <p:nvPr/>
              </p:nvCxnSpPr>
              <p:spPr>
                <a:xfrm>
                  <a:off x="4498190" y="3019165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 Verbindung mit Pfeil 73">
                  <a:extLst>
                    <a:ext uri="{FF2B5EF4-FFF2-40B4-BE49-F238E27FC236}">
                      <a16:creationId xmlns:a16="http://schemas.microsoft.com/office/drawing/2014/main" id="{15D7085E-C8A3-4BB3-8C84-104B03C41587}"/>
                    </a:ext>
                  </a:extLst>
                </p:cNvPr>
                <p:cNvCxnSpPr>
                  <a:cxnSpLocks/>
                  <a:stCxn id="48" idx="6"/>
                  <a:endCxn id="55" idx="2"/>
                </p:cNvCxnSpPr>
                <p:nvPr/>
              </p:nvCxnSpPr>
              <p:spPr>
                <a:xfrm>
                  <a:off x="4498190" y="3019165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 Verbindung mit Pfeil 74">
                  <a:extLst>
                    <a:ext uri="{FF2B5EF4-FFF2-40B4-BE49-F238E27FC236}">
                      <a16:creationId xmlns:a16="http://schemas.microsoft.com/office/drawing/2014/main" id="{A09D27C5-1285-4630-87DB-ABC6298E3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8190" y="573753"/>
                  <a:ext cx="1072013" cy="326054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Gerade Verbindung mit Pfeil 75">
                  <a:extLst>
                    <a:ext uri="{FF2B5EF4-FFF2-40B4-BE49-F238E27FC236}">
                      <a16:creationId xmlns:a16="http://schemas.microsoft.com/office/drawing/2014/main" id="{5C192C5C-0EB2-43F1-84E9-17B621C50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8190" y="1388890"/>
                  <a:ext cx="1072013" cy="244541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Gerade Verbindung mit Pfeil 76">
                  <a:extLst>
                    <a:ext uri="{FF2B5EF4-FFF2-40B4-BE49-F238E27FC236}">
                      <a16:creationId xmlns:a16="http://schemas.microsoft.com/office/drawing/2014/main" id="{B24CB74C-70B0-4D2B-BB4F-12D3BAD01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8190" y="2204027"/>
                  <a:ext cx="1072013" cy="16302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 Verbindung mit Pfeil 77">
                  <a:extLst>
                    <a:ext uri="{FF2B5EF4-FFF2-40B4-BE49-F238E27FC236}">
                      <a16:creationId xmlns:a16="http://schemas.microsoft.com/office/drawing/2014/main" id="{47E97487-0D86-45E8-AAF9-338C08240601}"/>
                    </a:ext>
                  </a:extLst>
                </p:cNvPr>
                <p:cNvCxnSpPr>
                  <a:cxnSpLocks/>
                  <a:stCxn id="49" idx="6"/>
                  <a:endCxn id="53" idx="2"/>
                </p:cNvCxnSpPr>
                <p:nvPr/>
              </p:nvCxnSpPr>
              <p:spPr>
                <a:xfrm flipV="1">
                  <a:off x="4498190" y="3019165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Gerade Verbindung mit Pfeil 78">
                  <a:extLst>
                    <a:ext uri="{FF2B5EF4-FFF2-40B4-BE49-F238E27FC236}">
                      <a16:creationId xmlns:a16="http://schemas.microsoft.com/office/drawing/2014/main" id="{A59D74CC-D4D6-4F73-A5ED-AE5224C1D5D8}"/>
                    </a:ext>
                  </a:extLst>
                </p:cNvPr>
                <p:cNvCxnSpPr>
                  <a:cxnSpLocks/>
                  <a:stCxn id="49" idx="6"/>
                  <a:endCxn id="54" idx="2"/>
                </p:cNvCxnSpPr>
                <p:nvPr/>
              </p:nvCxnSpPr>
              <p:spPr>
                <a:xfrm>
                  <a:off x="4498190" y="3834302"/>
                  <a:ext cx="1072013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Gerade Verbindung mit Pfeil 79">
                  <a:extLst>
                    <a:ext uri="{FF2B5EF4-FFF2-40B4-BE49-F238E27FC236}">
                      <a16:creationId xmlns:a16="http://schemas.microsoft.com/office/drawing/2014/main" id="{036B1339-089C-4C5D-86E2-16E344B1B3B4}"/>
                    </a:ext>
                  </a:extLst>
                </p:cNvPr>
                <p:cNvCxnSpPr>
                  <a:cxnSpLocks/>
                  <a:stCxn id="49" idx="6"/>
                  <a:endCxn id="55" idx="2"/>
                </p:cNvCxnSpPr>
                <p:nvPr/>
              </p:nvCxnSpPr>
              <p:spPr>
                <a:xfrm>
                  <a:off x="4498190" y="3834302"/>
                  <a:ext cx="1072013" cy="8151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Gerade Verbindung mit Pfeil 80">
                  <a:extLst>
                    <a:ext uri="{FF2B5EF4-FFF2-40B4-BE49-F238E27FC236}">
                      <a16:creationId xmlns:a16="http://schemas.microsoft.com/office/drawing/2014/main" id="{A7EC0340-502B-4E9A-A327-CFCAFFD8C5E7}"/>
                    </a:ext>
                  </a:extLst>
                </p:cNvPr>
                <p:cNvCxnSpPr>
                  <a:cxnSpLocks/>
                  <a:stCxn id="85" idx="6"/>
                  <a:endCxn id="56" idx="2"/>
                </p:cNvCxnSpPr>
                <p:nvPr/>
              </p:nvCxnSpPr>
              <p:spPr>
                <a:xfrm>
                  <a:off x="7407993" y="1393121"/>
                  <a:ext cx="1068185" cy="128259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Gerade Verbindung mit Pfeil 81">
                  <a:extLst>
                    <a:ext uri="{FF2B5EF4-FFF2-40B4-BE49-F238E27FC236}">
                      <a16:creationId xmlns:a16="http://schemas.microsoft.com/office/drawing/2014/main" id="{13248A37-6F7B-4CA6-AC78-08F84731564F}"/>
                    </a:ext>
                  </a:extLst>
                </p:cNvPr>
                <p:cNvCxnSpPr>
                  <a:cxnSpLocks/>
                  <a:stCxn id="86" idx="6"/>
                  <a:endCxn id="56" idx="2"/>
                </p:cNvCxnSpPr>
                <p:nvPr/>
              </p:nvCxnSpPr>
              <p:spPr>
                <a:xfrm>
                  <a:off x="7407993" y="2208258"/>
                  <a:ext cx="1068185" cy="46746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Gerade Verbindung mit Pfeil 82">
                  <a:extLst>
                    <a:ext uri="{FF2B5EF4-FFF2-40B4-BE49-F238E27FC236}">
                      <a16:creationId xmlns:a16="http://schemas.microsoft.com/office/drawing/2014/main" id="{C2296145-F74B-4720-B300-4834E6B08A93}"/>
                    </a:ext>
                  </a:extLst>
                </p:cNvPr>
                <p:cNvCxnSpPr>
                  <a:cxnSpLocks/>
                  <a:stCxn id="87" idx="6"/>
                  <a:endCxn id="56" idx="2"/>
                </p:cNvCxnSpPr>
                <p:nvPr/>
              </p:nvCxnSpPr>
              <p:spPr>
                <a:xfrm flipV="1">
                  <a:off x="7407993" y="2675718"/>
                  <a:ext cx="1068185" cy="34767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mit Pfeil 83">
                  <a:extLst>
                    <a:ext uri="{FF2B5EF4-FFF2-40B4-BE49-F238E27FC236}">
                      <a16:creationId xmlns:a16="http://schemas.microsoft.com/office/drawing/2014/main" id="{2E25BB0C-221E-4E1A-8549-73505B14E7B6}"/>
                    </a:ext>
                  </a:extLst>
                </p:cNvPr>
                <p:cNvCxnSpPr>
                  <a:cxnSpLocks/>
                  <a:stCxn id="88" idx="6"/>
                  <a:endCxn id="56" idx="2"/>
                </p:cNvCxnSpPr>
                <p:nvPr/>
              </p:nvCxnSpPr>
              <p:spPr>
                <a:xfrm flipV="1">
                  <a:off x="7407993" y="2675718"/>
                  <a:ext cx="1068185" cy="116281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Ellipse 84">
                  <a:extLst>
                    <a:ext uri="{FF2B5EF4-FFF2-40B4-BE49-F238E27FC236}">
                      <a16:creationId xmlns:a16="http://schemas.microsoft.com/office/drawing/2014/main" id="{A2E0B239-F929-4D2A-92FD-B3649D5717FD}"/>
                    </a:ext>
                  </a:extLst>
                </p:cNvPr>
                <p:cNvSpPr/>
                <p:nvPr/>
              </p:nvSpPr>
              <p:spPr>
                <a:xfrm>
                  <a:off x="6867993" y="1123121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i="1" dirty="0"/>
                </a:p>
              </p:txBody>
            </p:sp>
            <p:sp>
              <p:nvSpPr>
                <p:cNvPr id="86" name="Ellipse 85">
                  <a:extLst>
                    <a:ext uri="{FF2B5EF4-FFF2-40B4-BE49-F238E27FC236}">
                      <a16:creationId xmlns:a16="http://schemas.microsoft.com/office/drawing/2014/main" id="{6FB68F99-435F-4A75-8AA2-45969383C8BC}"/>
                    </a:ext>
                  </a:extLst>
                </p:cNvPr>
                <p:cNvSpPr/>
                <p:nvPr/>
              </p:nvSpPr>
              <p:spPr>
                <a:xfrm>
                  <a:off x="6867993" y="1938258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400" i="1" dirty="0"/>
                </a:p>
              </p:txBody>
            </p:sp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98301A5C-C3E6-4D5A-BDE3-FAAE84B11E77}"/>
                    </a:ext>
                  </a:extLst>
                </p:cNvPr>
                <p:cNvSpPr/>
                <p:nvPr/>
              </p:nvSpPr>
              <p:spPr>
                <a:xfrm>
                  <a:off x="6867993" y="2753395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100" i="1" dirty="0"/>
                </a:p>
              </p:txBody>
            </p:sp>
            <p:sp>
              <p:nvSpPr>
                <p:cNvPr id="88" name="Ellipse 87">
                  <a:extLst>
                    <a:ext uri="{FF2B5EF4-FFF2-40B4-BE49-F238E27FC236}">
                      <a16:creationId xmlns:a16="http://schemas.microsoft.com/office/drawing/2014/main" id="{EE1A0220-27CD-40AC-8CA7-8830BA051EC5}"/>
                    </a:ext>
                  </a:extLst>
                </p:cNvPr>
                <p:cNvSpPr/>
                <p:nvPr/>
              </p:nvSpPr>
              <p:spPr>
                <a:xfrm>
                  <a:off x="6867993" y="3568532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200" i="1" dirty="0"/>
                </a:p>
              </p:txBody>
            </p:sp>
            <p:cxnSp>
              <p:nvCxnSpPr>
                <p:cNvPr id="89" name="Gerade Verbindung mit Pfeil 88">
                  <a:extLst>
                    <a:ext uri="{FF2B5EF4-FFF2-40B4-BE49-F238E27FC236}">
                      <a16:creationId xmlns:a16="http://schemas.microsoft.com/office/drawing/2014/main" id="{3D12C96E-A32E-4CA1-9E51-E3A63CF60C6C}"/>
                    </a:ext>
                  </a:extLst>
                </p:cNvPr>
                <p:cNvCxnSpPr>
                  <a:cxnSpLocks/>
                  <a:stCxn id="50" idx="6"/>
                  <a:endCxn id="85" idx="2"/>
                </p:cNvCxnSpPr>
                <p:nvPr/>
              </p:nvCxnSpPr>
              <p:spPr>
                <a:xfrm>
                  <a:off x="6110203" y="573754"/>
                  <a:ext cx="757790" cy="81936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Gerade Verbindung mit Pfeil 89">
                  <a:extLst>
                    <a:ext uri="{FF2B5EF4-FFF2-40B4-BE49-F238E27FC236}">
                      <a16:creationId xmlns:a16="http://schemas.microsoft.com/office/drawing/2014/main" id="{312343C3-FF8F-4E60-868F-F6345D14EF4A}"/>
                    </a:ext>
                  </a:extLst>
                </p:cNvPr>
                <p:cNvCxnSpPr>
                  <a:cxnSpLocks/>
                  <a:stCxn id="50" idx="6"/>
                  <a:endCxn id="86" idx="2"/>
                </p:cNvCxnSpPr>
                <p:nvPr/>
              </p:nvCxnSpPr>
              <p:spPr>
                <a:xfrm>
                  <a:off x="6110203" y="573754"/>
                  <a:ext cx="757790" cy="163450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Gerade Verbindung mit Pfeil 90">
                  <a:extLst>
                    <a:ext uri="{FF2B5EF4-FFF2-40B4-BE49-F238E27FC236}">
                      <a16:creationId xmlns:a16="http://schemas.microsoft.com/office/drawing/2014/main" id="{24B74A29-AA69-4628-B591-E17E5F4C911E}"/>
                    </a:ext>
                  </a:extLst>
                </p:cNvPr>
                <p:cNvCxnSpPr>
                  <a:cxnSpLocks/>
                  <a:stCxn id="50" idx="6"/>
                  <a:endCxn id="87" idx="2"/>
                </p:cNvCxnSpPr>
                <p:nvPr/>
              </p:nvCxnSpPr>
              <p:spPr>
                <a:xfrm>
                  <a:off x="6110203" y="573754"/>
                  <a:ext cx="757790" cy="24496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Gerade Verbindung mit Pfeil 91">
                  <a:extLst>
                    <a:ext uri="{FF2B5EF4-FFF2-40B4-BE49-F238E27FC236}">
                      <a16:creationId xmlns:a16="http://schemas.microsoft.com/office/drawing/2014/main" id="{B3BD0426-64F1-4752-B7EB-31111CAD9537}"/>
                    </a:ext>
                  </a:extLst>
                </p:cNvPr>
                <p:cNvCxnSpPr>
                  <a:cxnSpLocks/>
                  <a:stCxn id="50" idx="6"/>
                  <a:endCxn id="88" idx="2"/>
                </p:cNvCxnSpPr>
                <p:nvPr/>
              </p:nvCxnSpPr>
              <p:spPr>
                <a:xfrm>
                  <a:off x="6110203" y="573754"/>
                  <a:ext cx="757790" cy="326477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Gerade Verbindung mit Pfeil 92">
                  <a:extLst>
                    <a:ext uri="{FF2B5EF4-FFF2-40B4-BE49-F238E27FC236}">
                      <a16:creationId xmlns:a16="http://schemas.microsoft.com/office/drawing/2014/main" id="{A2C1A784-E612-4CCA-920A-7F9E35D68371}"/>
                    </a:ext>
                  </a:extLst>
                </p:cNvPr>
                <p:cNvCxnSpPr>
                  <a:cxnSpLocks/>
                  <a:stCxn id="51" idx="6"/>
                  <a:endCxn id="85" idx="2"/>
                </p:cNvCxnSpPr>
                <p:nvPr/>
              </p:nvCxnSpPr>
              <p:spPr>
                <a:xfrm>
                  <a:off x="6110203" y="1388891"/>
                  <a:ext cx="757790" cy="423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Gerade Verbindung mit Pfeil 93">
                  <a:extLst>
                    <a:ext uri="{FF2B5EF4-FFF2-40B4-BE49-F238E27FC236}">
                      <a16:creationId xmlns:a16="http://schemas.microsoft.com/office/drawing/2014/main" id="{2E6266A7-2173-4862-B2BB-246B800186EA}"/>
                    </a:ext>
                  </a:extLst>
                </p:cNvPr>
                <p:cNvCxnSpPr>
                  <a:cxnSpLocks/>
                  <a:stCxn id="51" idx="6"/>
                  <a:endCxn id="86" idx="2"/>
                </p:cNvCxnSpPr>
                <p:nvPr/>
              </p:nvCxnSpPr>
              <p:spPr>
                <a:xfrm>
                  <a:off x="6110203" y="1388891"/>
                  <a:ext cx="757790" cy="81936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Gerade Verbindung mit Pfeil 94">
                  <a:extLst>
                    <a:ext uri="{FF2B5EF4-FFF2-40B4-BE49-F238E27FC236}">
                      <a16:creationId xmlns:a16="http://schemas.microsoft.com/office/drawing/2014/main" id="{FF09C2A3-9DD3-48CD-875E-D3075ABB58C0}"/>
                    </a:ext>
                  </a:extLst>
                </p:cNvPr>
                <p:cNvCxnSpPr>
                  <a:cxnSpLocks/>
                  <a:stCxn id="51" idx="6"/>
                  <a:endCxn id="87" idx="2"/>
                </p:cNvCxnSpPr>
                <p:nvPr/>
              </p:nvCxnSpPr>
              <p:spPr>
                <a:xfrm>
                  <a:off x="6110203" y="1388891"/>
                  <a:ext cx="757790" cy="163450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Gerade Verbindung mit Pfeil 95">
                  <a:extLst>
                    <a:ext uri="{FF2B5EF4-FFF2-40B4-BE49-F238E27FC236}">
                      <a16:creationId xmlns:a16="http://schemas.microsoft.com/office/drawing/2014/main" id="{6C2E2277-8FDE-40E1-848D-509ABA4046AA}"/>
                    </a:ext>
                  </a:extLst>
                </p:cNvPr>
                <p:cNvCxnSpPr>
                  <a:cxnSpLocks/>
                  <a:stCxn id="51" idx="6"/>
                  <a:endCxn id="88" idx="2"/>
                </p:cNvCxnSpPr>
                <p:nvPr/>
              </p:nvCxnSpPr>
              <p:spPr>
                <a:xfrm>
                  <a:off x="6110203" y="1388891"/>
                  <a:ext cx="757790" cy="24496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Gerade Verbindung mit Pfeil 96">
                  <a:extLst>
                    <a:ext uri="{FF2B5EF4-FFF2-40B4-BE49-F238E27FC236}">
                      <a16:creationId xmlns:a16="http://schemas.microsoft.com/office/drawing/2014/main" id="{CE0907E6-5058-4F57-8781-FC66991EA346}"/>
                    </a:ext>
                  </a:extLst>
                </p:cNvPr>
                <p:cNvCxnSpPr>
                  <a:cxnSpLocks/>
                  <a:stCxn id="52" idx="6"/>
                  <a:endCxn id="85" idx="2"/>
                </p:cNvCxnSpPr>
                <p:nvPr/>
              </p:nvCxnSpPr>
              <p:spPr>
                <a:xfrm flipV="1">
                  <a:off x="6110203" y="1393121"/>
                  <a:ext cx="757790" cy="81090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Gerade Verbindung mit Pfeil 97">
                  <a:extLst>
                    <a:ext uri="{FF2B5EF4-FFF2-40B4-BE49-F238E27FC236}">
                      <a16:creationId xmlns:a16="http://schemas.microsoft.com/office/drawing/2014/main" id="{CFE2F9D5-B31E-4ACB-BC50-1DCEAFCD2BC4}"/>
                    </a:ext>
                  </a:extLst>
                </p:cNvPr>
                <p:cNvCxnSpPr>
                  <a:cxnSpLocks/>
                  <a:stCxn id="52" idx="6"/>
                  <a:endCxn id="86" idx="2"/>
                </p:cNvCxnSpPr>
                <p:nvPr/>
              </p:nvCxnSpPr>
              <p:spPr>
                <a:xfrm>
                  <a:off x="6110203" y="2204028"/>
                  <a:ext cx="757790" cy="423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Gerade Verbindung mit Pfeil 98">
                  <a:extLst>
                    <a:ext uri="{FF2B5EF4-FFF2-40B4-BE49-F238E27FC236}">
                      <a16:creationId xmlns:a16="http://schemas.microsoft.com/office/drawing/2014/main" id="{7A65D2B9-10FC-497C-A142-1E4D1EDC0726}"/>
                    </a:ext>
                  </a:extLst>
                </p:cNvPr>
                <p:cNvCxnSpPr>
                  <a:cxnSpLocks/>
                  <a:stCxn id="52" idx="6"/>
                  <a:endCxn id="87" idx="2"/>
                </p:cNvCxnSpPr>
                <p:nvPr/>
              </p:nvCxnSpPr>
              <p:spPr>
                <a:xfrm>
                  <a:off x="6110203" y="2204028"/>
                  <a:ext cx="757790" cy="81936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Gerade Verbindung mit Pfeil 99">
                  <a:extLst>
                    <a:ext uri="{FF2B5EF4-FFF2-40B4-BE49-F238E27FC236}">
                      <a16:creationId xmlns:a16="http://schemas.microsoft.com/office/drawing/2014/main" id="{5618C55F-0088-4ED0-BB3B-49C2CF34CFE8}"/>
                    </a:ext>
                  </a:extLst>
                </p:cNvPr>
                <p:cNvCxnSpPr>
                  <a:cxnSpLocks/>
                  <a:stCxn id="52" idx="6"/>
                  <a:endCxn id="88" idx="2"/>
                </p:cNvCxnSpPr>
                <p:nvPr/>
              </p:nvCxnSpPr>
              <p:spPr>
                <a:xfrm>
                  <a:off x="6110203" y="2204028"/>
                  <a:ext cx="757790" cy="163450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Gerade Verbindung mit Pfeil 100">
                  <a:extLst>
                    <a:ext uri="{FF2B5EF4-FFF2-40B4-BE49-F238E27FC236}">
                      <a16:creationId xmlns:a16="http://schemas.microsoft.com/office/drawing/2014/main" id="{C5E98C76-D585-4787-A594-F3BE11AF66DB}"/>
                    </a:ext>
                  </a:extLst>
                </p:cNvPr>
                <p:cNvCxnSpPr>
                  <a:cxnSpLocks/>
                  <a:stCxn id="53" idx="6"/>
                  <a:endCxn id="87" idx="2"/>
                </p:cNvCxnSpPr>
                <p:nvPr/>
              </p:nvCxnSpPr>
              <p:spPr>
                <a:xfrm>
                  <a:off x="6110203" y="3019165"/>
                  <a:ext cx="757790" cy="423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Gerade Verbindung mit Pfeil 101">
                  <a:extLst>
                    <a:ext uri="{FF2B5EF4-FFF2-40B4-BE49-F238E27FC236}">
                      <a16:creationId xmlns:a16="http://schemas.microsoft.com/office/drawing/2014/main" id="{AA1DCD24-52C3-4669-B481-971552A91CCA}"/>
                    </a:ext>
                  </a:extLst>
                </p:cNvPr>
                <p:cNvCxnSpPr>
                  <a:cxnSpLocks/>
                  <a:stCxn id="53" idx="6"/>
                  <a:endCxn id="85" idx="2"/>
                </p:cNvCxnSpPr>
                <p:nvPr/>
              </p:nvCxnSpPr>
              <p:spPr>
                <a:xfrm flipV="1">
                  <a:off x="6110203" y="1393121"/>
                  <a:ext cx="757790" cy="162604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Gerade Verbindung mit Pfeil 102">
                  <a:extLst>
                    <a:ext uri="{FF2B5EF4-FFF2-40B4-BE49-F238E27FC236}">
                      <a16:creationId xmlns:a16="http://schemas.microsoft.com/office/drawing/2014/main" id="{5BBE7328-28D6-4CF2-A9CB-BA3E9BDDB064}"/>
                    </a:ext>
                  </a:extLst>
                </p:cNvPr>
                <p:cNvCxnSpPr>
                  <a:cxnSpLocks/>
                  <a:stCxn id="53" idx="6"/>
                  <a:endCxn id="86" idx="2"/>
                </p:cNvCxnSpPr>
                <p:nvPr/>
              </p:nvCxnSpPr>
              <p:spPr>
                <a:xfrm flipV="1">
                  <a:off x="6110203" y="2208258"/>
                  <a:ext cx="757790" cy="81090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Gerade Verbindung mit Pfeil 103">
                  <a:extLst>
                    <a:ext uri="{FF2B5EF4-FFF2-40B4-BE49-F238E27FC236}">
                      <a16:creationId xmlns:a16="http://schemas.microsoft.com/office/drawing/2014/main" id="{C9FA54DF-51AB-4A86-8B94-84DC475E013E}"/>
                    </a:ext>
                  </a:extLst>
                </p:cNvPr>
                <p:cNvCxnSpPr>
                  <a:cxnSpLocks/>
                  <a:stCxn id="53" idx="6"/>
                  <a:endCxn id="88" idx="2"/>
                </p:cNvCxnSpPr>
                <p:nvPr/>
              </p:nvCxnSpPr>
              <p:spPr>
                <a:xfrm>
                  <a:off x="6110203" y="3019165"/>
                  <a:ext cx="757790" cy="81936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Gerade Verbindung mit Pfeil 104">
                  <a:extLst>
                    <a:ext uri="{FF2B5EF4-FFF2-40B4-BE49-F238E27FC236}">
                      <a16:creationId xmlns:a16="http://schemas.microsoft.com/office/drawing/2014/main" id="{2485AAD9-69DF-4E77-B47C-56B23846570E}"/>
                    </a:ext>
                  </a:extLst>
                </p:cNvPr>
                <p:cNvCxnSpPr>
                  <a:cxnSpLocks/>
                  <a:stCxn id="54" idx="6"/>
                  <a:endCxn id="85" idx="2"/>
                </p:cNvCxnSpPr>
                <p:nvPr/>
              </p:nvCxnSpPr>
              <p:spPr>
                <a:xfrm flipV="1">
                  <a:off x="6110203" y="1393121"/>
                  <a:ext cx="757790" cy="244118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 Verbindung mit Pfeil 105">
                  <a:extLst>
                    <a:ext uri="{FF2B5EF4-FFF2-40B4-BE49-F238E27FC236}">
                      <a16:creationId xmlns:a16="http://schemas.microsoft.com/office/drawing/2014/main" id="{5D47F66F-220E-4266-9C7C-68F03EFB6300}"/>
                    </a:ext>
                  </a:extLst>
                </p:cNvPr>
                <p:cNvCxnSpPr>
                  <a:cxnSpLocks/>
                  <a:stCxn id="54" idx="6"/>
                  <a:endCxn id="86" idx="2"/>
                </p:cNvCxnSpPr>
                <p:nvPr/>
              </p:nvCxnSpPr>
              <p:spPr>
                <a:xfrm flipV="1">
                  <a:off x="6110203" y="2208258"/>
                  <a:ext cx="757790" cy="162604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Gerade Verbindung mit Pfeil 106">
                  <a:extLst>
                    <a:ext uri="{FF2B5EF4-FFF2-40B4-BE49-F238E27FC236}">
                      <a16:creationId xmlns:a16="http://schemas.microsoft.com/office/drawing/2014/main" id="{878B8737-5804-4FB0-A988-3CA4325F508E}"/>
                    </a:ext>
                  </a:extLst>
                </p:cNvPr>
                <p:cNvCxnSpPr>
                  <a:cxnSpLocks/>
                  <a:stCxn id="54" idx="6"/>
                  <a:endCxn id="88" idx="2"/>
                </p:cNvCxnSpPr>
                <p:nvPr/>
              </p:nvCxnSpPr>
              <p:spPr>
                <a:xfrm>
                  <a:off x="6110203" y="3834302"/>
                  <a:ext cx="757790" cy="423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Gerade Verbindung mit Pfeil 107">
                  <a:extLst>
                    <a:ext uri="{FF2B5EF4-FFF2-40B4-BE49-F238E27FC236}">
                      <a16:creationId xmlns:a16="http://schemas.microsoft.com/office/drawing/2014/main" id="{6B1DC714-7CBA-4F88-B7FC-B00D95F45E9F}"/>
                    </a:ext>
                  </a:extLst>
                </p:cNvPr>
                <p:cNvCxnSpPr>
                  <a:cxnSpLocks/>
                  <a:stCxn id="54" idx="6"/>
                  <a:endCxn id="87" idx="2"/>
                </p:cNvCxnSpPr>
                <p:nvPr/>
              </p:nvCxnSpPr>
              <p:spPr>
                <a:xfrm flipV="1">
                  <a:off x="6110203" y="3023395"/>
                  <a:ext cx="757790" cy="81090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Gerade Verbindung mit Pfeil 108">
                  <a:extLst>
                    <a:ext uri="{FF2B5EF4-FFF2-40B4-BE49-F238E27FC236}">
                      <a16:creationId xmlns:a16="http://schemas.microsoft.com/office/drawing/2014/main" id="{CD5172BA-12CE-406B-AF52-C37D142B0629}"/>
                    </a:ext>
                  </a:extLst>
                </p:cNvPr>
                <p:cNvCxnSpPr>
                  <a:cxnSpLocks/>
                  <a:stCxn id="55" idx="6"/>
                  <a:endCxn id="88" idx="2"/>
                </p:cNvCxnSpPr>
                <p:nvPr/>
              </p:nvCxnSpPr>
              <p:spPr>
                <a:xfrm flipV="1">
                  <a:off x="6110203" y="3838532"/>
                  <a:ext cx="757790" cy="81090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Gerade Verbindung mit Pfeil 109">
                  <a:extLst>
                    <a:ext uri="{FF2B5EF4-FFF2-40B4-BE49-F238E27FC236}">
                      <a16:creationId xmlns:a16="http://schemas.microsoft.com/office/drawing/2014/main" id="{8B17D678-485D-481C-B3E0-A5AFABB9CB8F}"/>
                    </a:ext>
                  </a:extLst>
                </p:cNvPr>
                <p:cNvCxnSpPr>
                  <a:cxnSpLocks/>
                  <a:stCxn id="55" idx="6"/>
                  <a:endCxn id="87" idx="2"/>
                </p:cNvCxnSpPr>
                <p:nvPr/>
              </p:nvCxnSpPr>
              <p:spPr>
                <a:xfrm flipV="1">
                  <a:off x="6110203" y="3023395"/>
                  <a:ext cx="757790" cy="162604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Gerade Verbindung mit Pfeil 110">
                  <a:extLst>
                    <a:ext uri="{FF2B5EF4-FFF2-40B4-BE49-F238E27FC236}">
                      <a16:creationId xmlns:a16="http://schemas.microsoft.com/office/drawing/2014/main" id="{1C465962-E881-4781-B16D-FD65F1F2AE80}"/>
                    </a:ext>
                  </a:extLst>
                </p:cNvPr>
                <p:cNvCxnSpPr>
                  <a:cxnSpLocks/>
                  <a:stCxn id="55" idx="6"/>
                  <a:endCxn id="86" idx="2"/>
                </p:cNvCxnSpPr>
                <p:nvPr/>
              </p:nvCxnSpPr>
              <p:spPr>
                <a:xfrm flipV="1">
                  <a:off x="6110203" y="2208258"/>
                  <a:ext cx="757790" cy="244118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Gerade Verbindung mit Pfeil 111">
                  <a:extLst>
                    <a:ext uri="{FF2B5EF4-FFF2-40B4-BE49-F238E27FC236}">
                      <a16:creationId xmlns:a16="http://schemas.microsoft.com/office/drawing/2014/main" id="{9297B138-5567-405B-AF1D-038A9D5916CF}"/>
                    </a:ext>
                  </a:extLst>
                </p:cNvPr>
                <p:cNvCxnSpPr>
                  <a:cxnSpLocks/>
                  <a:stCxn id="55" idx="6"/>
                  <a:endCxn id="85" idx="2"/>
                </p:cNvCxnSpPr>
                <p:nvPr/>
              </p:nvCxnSpPr>
              <p:spPr>
                <a:xfrm flipV="1">
                  <a:off x="6110203" y="1393121"/>
                  <a:ext cx="757790" cy="325631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extfeld 112"/>
              <p:cNvSpPr txBox="1"/>
              <p:nvPr/>
            </p:nvSpPr>
            <p:spPr>
              <a:xfrm>
                <a:off x="11134725" y="1305838"/>
                <a:ext cx="561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 err="1">
                    <a:solidFill>
                      <a:srgbClr val="002060"/>
                    </a:solidFill>
                  </a:rPr>
                  <a:t>y</a:t>
                </a:r>
                <a:r>
                  <a:rPr lang="de-DE" b="1" baseline="-25000" dirty="0" err="1">
                    <a:solidFill>
                      <a:srgbClr val="002060"/>
                    </a:solidFill>
                  </a:rPr>
                  <a:t>i</a:t>
                </a:r>
                <a:endParaRPr lang="de-DE" b="1" baseline="-25000" dirty="0">
                  <a:solidFill>
                    <a:srgbClr val="002060"/>
                  </a:solidFill>
                </a:endParaRPr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7479886" y="1214602"/>
                <a:ext cx="3515527" cy="775926"/>
                <a:chOff x="2706521" y="4569325"/>
                <a:chExt cx="3515527" cy="775926"/>
              </a:xfrm>
            </p:grpSpPr>
            <p:grpSp>
              <p:nvGrpSpPr>
                <p:cNvPr id="114" name="Gruppieren 113"/>
                <p:cNvGrpSpPr/>
                <p:nvPr/>
              </p:nvGrpSpPr>
              <p:grpSpPr>
                <a:xfrm>
                  <a:off x="2710326" y="4569325"/>
                  <a:ext cx="3495265" cy="393094"/>
                  <a:chOff x="3977974" y="1305838"/>
                  <a:chExt cx="3495265" cy="393094"/>
                </a:xfrm>
              </p:grpSpPr>
              <p:pic>
                <p:nvPicPr>
                  <p:cNvPr id="115" name="Grafik 114">
                    <a:extLst>
                      <a:ext uri="{FF2B5EF4-FFF2-40B4-BE49-F238E27FC236}">
                        <a16:creationId xmlns:a16="http://schemas.microsoft.com/office/drawing/2014/main" id="{20FA74AA-6B54-4143-9435-8EC42EA29A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1" r="50190" b="159"/>
                  <a:stretch/>
                </p:blipFill>
                <p:spPr>
                  <a:xfrm>
                    <a:off x="3977974" y="1305838"/>
                    <a:ext cx="3495265" cy="393094"/>
                  </a:xfrm>
                  <a:prstGeom prst="rect">
                    <a:avLst/>
                  </a:prstGeom>
                </p:spPr>
              </p:pic>
              <p:pic>
                <p:nvPicPr>
                  <p:cNvPr id="116" name="Grafik 115">
                    <a:extLst>
                      <a:ext uri="{FF2B5EF4-FFF2-40B4-BE49-F238E27FC236}">
                        <a16:creationId xmlns:a16="http://schemas.microsoft.com/office/drawing/2014/main" id="{1504EC67-CAFF-421B-AF8F-6841C9996F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979883" y="1307439"/>
                    <a:ext cx="405615" cy="3730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8" name="Grafik 117">
                  <a:extLst>
                    <a:ext uri="{FF2B5EF4-FFF2-40B4-BE49-F238E27FC236}">
                      <a16:creationId xmlns:a16="http://schemas.microsoft.com/office/drawing/2014/main" id="{20FA74AA-6B54-4143-9435-8EC42EA29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9901" t="-60"/>
                <a:stretch/>
              </p:blipFill>
              <p:spPr>
                <a:xfrm>
                  <a:off x="2706521" y="4951293"/>
                  <a:ext cx="3515527" cy="393958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hteck 119"/>
                  <p:cNvSpPr/>
                  <p:nvPr/>
                </p:nvSpPr>
                <p:spPr>
                  <a:xfrm>
                    <a:off x="9408776" y="5589928"/>
                    <a:ext cx="43313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b="1" i="1" baseline="-2500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acc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20" name="Rechteck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8776" y="5589928"/>
                    <a:ext cx="43313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6667" r="-1408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hteck 21"/>
              <p:cNvSpPr/>
              <p:nvPr/>
            </p:nvSpPr>
            <p:spPr>
              <a:xfrm>
                <a:off x="10736394" y="4190659"/>
                <a:ext cx="6793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W, b</a:t>
                </a:r>
                <a:endParaRPr lang="de-DE" b="1" dirty="0"/>
              </a:p>
            </p:txBody>
          </p:sp>
        </p:grpSp>
        <p:pic>
          <p:nvPicPr>
            <p:cNvPr id="119" name="Grafik 118">
              <a:extLst>
                <a:ext uri="{FF2B5EF4-FFF2-40B4-BE49-F238E27FC236}">
                  <a16:creationId xmlns:a16="http://schemas.microsoft.com/office/drawing/2014/main" id="{99F2D0FB-7264-4CF8-8E6E-4BFA0652B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009" y="1092737"/>
              <a:ext cx="634937" cy="775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71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952500" y="534200"/>
            <a:ext cx="9856398" cy="56307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Der Informationsgehalt bewertet das Ausmaß der Schwierigkeiten eines Events, das sich von Ungewissheit zu Gewissheit entwickelt. Je höher der Informationsgehalt, desto größer die Schwierigkeiten.</a:t>
            </a: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Die Entropie bewertet das Ausmaß der Schwierigkeiten aller Ereignisse in einem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r>
              <a:rPr lang="de-DE" b="1" dirty="0">
                <a:solidFill>
                  <a:srgbClr val="002060"/>
                </a:solidFill>
              </a:rPr>
              <a:t>, das sich von der Ungewissheit zur Gewissheit entwickelt. </a:t>
            </a: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Die Kreuzentropie kann eine Verlustfunktion sein, die Formel ist die gleiche wie bei der Maximum-</a:t>
            </a:r>
            <a:r>
              <a:rPr lang="de-DE" b="1" dirty="0" err="1">
                <a:solidFill>
                  <a:srgbClr val="002060"/>
                </a:solidFill>
              </a:rPr>
              <a:t>Likelihood</a:t>
            </a:r>
            <a:r>
              <a:rPr lang="de-DE" b="1" dirty="0">
                <a:solidFill>
                  <a:srgbClr val="002060"/>
                </a:solidFill>
              </a:rPr>
              <a:t>, aber die physikalischen Angaben sind unterschiedlich</a:t>
            </a:r>
            <a:r>
              <a:rPr lang="de-DE" b="1" dirty="0" smtClean="0">
                <a:solidFill>
                  <a:srgbClr val="002060"/>
                </a:solidFill>
              </a:rPr>
              <a:t>.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803834" y="759695"/>
            <a:ext cx="377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Home Messages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0854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25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945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Nächste Schritte: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0B048DE-6086-4D5A-BF08-2A0C94B778B4}"/>
              </a:ext>
            </a:extLst>
          </p:cNvPr>
          <p:cNvSpPr txBox="1"/>
          <p:nvPr/>
        </p:nvSpPr>
        <p:spPr>
          <a:xfrm>
            <a:off x="2989790" y="1604207"/>
            <a:ext cx="65367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Gradientenverfahren</a:t>
            </a:r>
            <a:endParaRPr lang="de-DE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76E341-8A48-4DCB-B3E8-ED397C963C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22" y="5768041"/>
            <a:ext cx="834744" cy="953434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018346" y="5230401"/>
            <a:ext cx="6479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5">
                    <a:lumMod val="75000"/>
                  </a:schemeClr>
                </a:solidFill>
              </a:rPr>
              <a:t>Vielen herzlichen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684487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460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4352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7799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29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Wie die Verlustfunktion gestaltet wird?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40" y="1867545"/>
            <a:ext cx="1164789" cy="1514226"/>
          </a:xfrm>
          <a:prstGeom prst="rect">
            <a:avLst/>
          </a:prstGeom>
        </p:spPr>
      </p:pic>
      <p:grpSp>
        <p:nvGrpSpPr>
          <p:cNvPr id="31" name="Gruppieren 30"/>
          <p:cNvGrpSpPr/>
          <p:nvPr/>
        </p:nvGrpSpPr>
        <p:grpSpPr>
          <a:xfrm>
            <a:off x="3683179" y="1666968"/>
            <a:ext cx="1621769" cy="4699911"/>
            <a:chOff x="4294829" y="1711743"/>
            <a:chExt cx="1621769" cy="4699911"/>
          </a:xfrm>
        </p:grpSpPr>
        <p:sp>
          <p:nvSpPr>
            <p:cNvPr id="60" name="Textfeld 59"/>
            <p:cNvSpPr txBox="1"/>
            <p:nvPr/>
          </p:nvSpPr>
          <p:spPr>
            <a:xfrm>
              <a:off x="4294829" y="6134655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Viertelfinale</a:t>
              </a: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4383821" y="4375489"/>
              <a:ext cx="841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Halbfinale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4467942" y="1711743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4491098" y="3201540"/>
              <a:ext cx="565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Finale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96095" y="1944374"/>
            <a:ext cx="7036226" cy="4181778"/>
            <a:chOff x="817749" y="1868959"/>
            <a:chExt cx="7036226" cy="4181778"/>
          </a:xfrm>
        </p:grpSpPr>
        <p:grpSp>
          <p:nvGrpSpPr>
            <p:cNvPr id="58" name="Gruppieren 57"/>
            <p:cNvGrpSpPr/>
            <p:nvPr/>
          </p:nvGrpSpPr>
          <p:grpSpPr>
            <a:xfrm>
              <a:off x="1697354" y="1868959"/>
              <a:ext cx="6156621" cy="4181778"/>
              <a:chOff x="1348033" y="1303880"/>
              <a:chExt cx="6156621" cy="418177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1348033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2075786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2959363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3678555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562132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5289885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173462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6892654" y="487365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36632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3343478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4919502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6516074" y="3505488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2548291" y="2371197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5723005" y="2371197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4128625" y="1303880"/>
                <a:ext cx="612000" cy="61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ckige Klammer links 39"/>
              <p:cNvSpPr/>
              <p:nvPr/>
            </p:nvSpPr>
            <p:spPr>
              <a:xfrm rot="5400000">
                <a:off x="1902924" y="4381045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ckige Klammer links 40"/>
              <p:cNvSpPr/>
              <p:nvPr/>
            </p:nvSpPr>
            <p:spPr>
              <a:xfrm rot="5400000">
                <a:off x="3504096" y="4381045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ckige Klammer links 41"/>
              <p:cNvSpPr/>
              <p:nvPr/>
            </p:nvSpPr>
            <p:spPr>
              <a:xfrm rot="5400000">
                <a:off x="5100358" y="4381044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ckige Klammer links 42"/>
              <p:cNvSpPr/>
              <p:nvPr/>
            </p:nvSpPr>
            <p:spPr>
              <a:xfrm rot="5400000">
                <a:off x="6713915" y="4381043"/>
                <a:ext cx="250287" cy="734939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r Verbinder 44"/>
              <p:cNvCxnSpPr>
                <a:stCxn id="42" idx="1"/>
                <a:endCxn id="22" idx="4"/>
              </p:cNvCxnSpPr>
              <p:nvPr/>
            </p:nvCxnSpPr>
            <p:spPr>
              <a:xfrm flipV="1">
                <a:off x="5225501" y="4117488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>
              <a:xfrm flipV="1">
                <a:off x="6828958" y="4117488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>
              <a:xfrm flipV="1">
                <a:off x="3665559" y="4117487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>
              <a:xfrm flipV="1">
                <a:off x="2023303" y="4117487"/>
                <a:ext cx="1" cy="5058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Eckige Klammer links 48"/>
              <p:cNvSpPr/>
              <p:nvPr/>
            </p:nvSpPr>
            <p:spPr>
              <a:xfrm rot="5400000">
                <a:off x="2719287" y="2559218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Eckige Klammer links 49"/>
              <p:cNvSpPr/>
              <p:nvPr/>
            </p:nvSpPr>
            <p:spPr>
              <a:xfrm rot="5400000">
                <a:off x="5898688" y="2559217"/>
                <a:ext cx="250287" cy="164225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1" name="Gerader Verbinder 50"/>
              <p:cNvCxnSpPr>
                <a:stCxn id="49" idx="1"/>
              </p:cNvCxnSpPr>
              <p:nvPr/>
            </p:nvCxnSpPr>
            <p:spPr>
              <a:xfrm flipV="1">
                <a:off x="2844430" y="2988403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>
              <a:xfrm flipV="1">
                <a:off x="6024824" y="2983197"/>
                <a:ext cx="2084" cy="26679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ckige Klammer links 53"/>
              <p:cNvSpPr/>
              <p:nvPr/>
            </p:nvSpPr>
            <p:spPr>
              <a:xfrm rot="5400000">
                <a:off x="4309482" y="649742"/>
                <a:ext cx="250287" cy="3180394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5" name="Gerader Verbinder 54"/>
              <p:cNvCxnSpPr>
                <a:stCxn id="54" idx="1"/>
                <a:endCxn id="26" idx="4"/>
              </p:cNvCxnSpPr>
              <p:nvPr/>
            </p:nvCxnSpPr>
            <p:spPr>
              <a:xfrm flipH="1" flipV="1">
                <a:off x="4434625" y="1915880"/>
                <a:ext cx="1" cy="19891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Gerade Verbindung mit Pfeil 4"/>
            <p:cNvCxnSpPr>
              <a:stCxn id="6" idx="0"/>
              <a:endCxn id="24" idx="4"/>
            </p:cNvCxnSpPr>
            <p:nvPr/>
          </p:nvCxnSpPr>
          <p:spPr>
            <a:xfrm flipV="1">
              <a:off x="2003354" y="3548276"/>
              <a:ext cx="1200258" cy="189046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/>
            <p:cNvCxnSpPr>
              <a:endCxn id="26" idx="4"/>
            </p:cNvCxnSpPr>
            <p:nvPr/>
          </p:nvCxnSpPr>
          <p:spPr>
            <a:xfrm flipV="1">
              <a:off x="1995896" y="2480959"/>
              <a:ext cx="2788050" cy="296796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/>
            <p:cNvCxnSpPr>
              <a:stCxn id="24" idx="7"/>
              <a:endCxn id="26" idx="4"/>
            </p:cNvCxnSpPr>
            <p:nvPr/>
          </p:nvCxnSpPr>
          <p:spPr>
            <a:xfrm flipV="1">
              <a:off x="3419987" y="2480959"/>
              <a:ext cx="1363959" cy="54494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>
            <a:xfrm>
              <a:off x="817749" y="4755647"/>
              <a:ext cx="1580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00B050"/>
                  </a:solidFill>
                </a:rPr>
                <a:t>P(DE Gewinn) = 1/4</a:t>
              </a:r>
            </a:p>
          </p:txBody>
        </p:sp>
      </p:grpSp>
      <p:sp>
        <p:nvSpPr>
          <p:cNvPr id="59" name="Textfeld 58"/>
          <p:cNvSpPr txBox="1"/>
          <p:nvPr/>
        </p:nvSpPr>
        <p:spPr>
          <a:xfrm>
            <a:off x="2460275" y="2441783"/>
            <a:ext cx="15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FFC000"/>
                </a:solidFill>
              </a:rPr>
              <a:t>P(DE Sieger) = 1/2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081400" y="3583929"/>
            <a:ext cx="15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70C0"/>
                </a:solidFill>
              </a:rPr>
              <a:t>P(DE Sieger) = 1/8</a:t>
            </a:r>
          </a:p>
        </p:txBody>
      </p:sp>
      <p:pic>
        <p:nvPicPr>
          <p:cNvPr id="62" name="Grafik 61"/>
          <p:cNvPicPr>
            <a:picLocks noChangeAspect="1"/>
          </p:cNvPicPr>
          <p:nvPr/>
        </p:nvPicPr>
        <p:blipFill rotWithShape="1">
          <a:blip r:embed="rId5"/>
          <a:srcRect l="18863" t="4667" r="22072" b="43911"/>
          <a:stretch/>
        </p:blipFill>
        <p:spPr>
          <a:xfrm>
            <a:off x="3934217" y="1977954"/>
            <a:ext cx="456149" cy="516261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1" y="5532152"/>
            <a:ext cx="576000" cy="576000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44" y="5532152"/>
            <a:ext cx="576000" cy="576000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9" y="5533862"/>
            <a:ext cx="576000" cy="576000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53" y="5533862"/>
            <a:ext cx="576000" cy="576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43" y="5530714"/>
            <a:ext cx="576000" cy="576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2" y="5537293"/>
            <a:ext cx="576000" cy="576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04" y="5537293"/>
            <a:ext cx="576000" cy="576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58" y="5540238"/>
            <a:ext cx="576000" cy="576000"/>
          </a:xfrm>
          <a:prstGeom prst="rect">
            <a:avLst/>
          </a:prstGeom>
        </p:spPr>
      </p:pic>
      <p:sp>
        <p:nvSpPr>
          <p:cNvPr id="67" name="Textfeld 66"/>
          <p:cNvSpPr txBox="1"/>
          <p:nvPr/>
        </p:nvSpPr>
        <p:spPr>
          <a:xfrm>
            <a:off x="7914522" y="1279755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f(x) </a:t>
            </a:r>
            <a:r>
              <a:rPr lang="de-DE" b="1" dirty="0">
                <a:solidFill>
                  <a:srgbClr val="002060"/>
                </a:solidFill>
              </a:rPr>
              <a:t>:=</a:t>
            </a:r>
            <a:r>
              <a:rPr lang="de-DE" dirty="0">
                <a:solidFill>
                  <a:srgbClr val="002060"/>
                </a:solidFill>
              </a:rPr>
              <a:t> Informationsgehalt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6934195" y="2140686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f(DE Finale)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7403389" y="2727005"/>
            <a:ext cx="384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Ungewissheit (1/8)  --&gt;  Gewissheit (1)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179250" y="3399263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f(1/8)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f(1/4)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f(1/2)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6976212" y="4071521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P(DE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P(DE Finale)</a:t>
            </a:r>
            <a:r>
              <a:rPr lang="de-DE" dirty="0">
                <a:solidFill>
                  <a:srgbClr val="002060"/>
                </a:solidFill>
              </a:rPr>
              <a:t> ∙ </a:t>
            </a:r>
            <a:r>
              <a:rPr lang="de-DE" i="1" dirty="0">
                <a:solidFill>
                  <a:srgbClr val="002060"/>
                </a:solidFill>
              </a:rPr>
              <a:t>P(DE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2" name="Textfeld 71"/>
          <p:cNvSpPr txBox="1"/>
          <p:nvPr/>
        </p:nvSpPr>
        <p:spPr>
          <a:xfrm>
            <a:off x="8264106" y="4657840"/>
            <a:ext cx="22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dirty="0">
                <a:solidFill>
                  <a:srgbClr val="002060"/>
                </a:solidFill>
              </a:rPr>
              <a:t> ∙x</a:t>
            </a:r>
            <a:r>
              <a:rPr lang="de-DE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1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f(x</a:t>
            </a:r>
            <a:r>
              <a:rPr lang="de-DE" i="1" baseline="-25000" dirty="0">
                <a:solidFill>
                  <a:srgbClr val="002060"/>
                </a:solidFill>
              </a:rPr>
              <a:t>2</a:t>
            </a:r>
            <a:r>
              <a:rPr lang="de-DE" i="1" dirty="0">
                <a:solidFill>
                  <a:srgbClr val="002060"/>
                </a:solidFill>
              </a:rPr>
              <a:t>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8387697" y="5366103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002060"/>
                </a:solidFill>
              </a:rPr>
              <a:t>f(x) </a:t>
            </a:r>
            <a:r>
              <a:rPr lang="de-DE" sz="2400" b="1" dirty="0">
                <a:solidFill>
                  <a:srgbClr val="002060"/>
                </a:solidFill>
              </a:rPr>
              <a:t>:=</a:t>
            </a:r>
            <a:r>
              <a:rPr lang="de-DE" sz="2400" dirty="0">
                <a:solidFill>
                  <a:srgbClr val="00206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-</a:t>
            </a:r>
            <a:r>
              <a:rPr lang="de-DE" sz="2400" i="1" dirty="0">
                <a:solidFill>
                  <a:srgbClr val="002060"/>
                </a:solidFill>
              </a:rPr>
              <a:t>log</a:t>
            </a:r>
            <a:r>
              <a:rPr lang="de-DE" sz="2400" i="1" baseline="-25000" dirty="0">
                <a:solidFill>
                  <a:srgbClr val="C00000"/>
                </a:solidFill>
              </a:rPr>
              <a:t>2</a:t>
            </a:r>
            <a:r>
              <a:rPr lang="de-DE" sz="2400" i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74" name="Textfeld 73"/>
          <p:cNvSpPr txBox="1"/>
          <p:nvPr/>
        </p:nvSpPr>
        <p:spPr>
          <a:xfrm>
            <a:off x="7978815" y="5982033"/>
            <a:ext cx="277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f(1/8)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f(1/4)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f(1/2) = 3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6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3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Methode der kleinsten Quadrate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973435" y="1604829"/>
            <a:ext cx="3423338" cy="1840443"/>
            <a:chOff x="8681186" y="4471054"/>
            <a:chExt cx="3219018" cy="1794173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1186" y="4471054"/>
              <a:ext cx="3219018" cy="152413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Rechteck 12"/>
            <p:cNvSpPr/>
            <p:nvPr/>
          </p:nvSpPr>
          <p:spPr>
            <a:xfrm>
              <a:off x="10393176" y="5995192"/>
              <a:ext cx="1497919" cy="270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200" i="1" dirty="0">
                  <a:solidFill>
                    <a:srgbClr val="002060"/>
                  </a:solidFill>
                </a:rPr>
                <a:t>Prof. Andrew </a:t>
              </a:r>
              <a:r>
                <a:rPr lang="de-DE" sz="1200" i="1" dirty="0" err="1">
                  <a:solidFill>
                    <a:srgbClr val="002060"/>
                  </a:solidFill>
                </a:rPr>
                <a:t>Ng</a:t>
              </a:r>
              <a:r>
                <a:rPr lang="de-DE" sz="1200" i="1" dirty="0">
                  <a:solidFill>
                    <a:srgbClr val="002060"/>
                  </a:solidFill>
                </a:rPr>
                <a:t>, 2018</a:t>
              </a:r>
              <a:endParaRPr lang="LID4096" sz="1200" i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31D6259B-8271-404F-B4B0-E5264E196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575" y="1604830"/>
            <a:ext cx="2517057" cy="691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101975" y="3804021"/>
                <a:ext cx="4139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2800" b="1" dirty="0">
                    <a:solidFill>
                      <a:srgbClr val="002060"/>
                    </a:solidFill>
                  </a:rPr>
                  <a:t>L</a:t>
                </a:r>
                <a:r>
                  <a:rPr lang="de-DE" sz="2800" b="1" baseline="-25000" dirty="0">
                    <a:solidFill>
                      <a:srgbClr val="002060"/>
                    </a:solidFill>
                  </a:rPr>
                  <a:t>i</a:t>
                </a:r>
                <a:r>
                  <a:rPr lang="de-DE" sz="2800" b="1" dirty="0">
                    <a:solidFill>
                      <a:srgbClr val="002060"/>
                    </a:solidFill>
                  </a:rPr>
                  <a:t>(y,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b="1" dirty="0">
                    <a:solidFill>
                      <a:srgbClr val="002060"/>
                    </a:solidFill>
                  </a:rPr>
                  <a:t>) =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de-DE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de-DE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dirty="0">
                    <a:solidFill>
                      <a:srgbClr val="002060"/>
                    </a:solidFill>
                  </a:rPr>
                  <a:t>|</a:t>
                </a:r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75" y="3804021"/>
                <a:ext cx="4139788" cy="523220"/>
              </a:xfrm>
              <a:prstGeom prst="rect">
                <a:avLst/>
              </a:prstGeom>
              <a:blipFill>
                <a:blip r:embed="rId7"/>
                <a:stretch>
                  <a:fillRect l="-3093" t="-10465" r="-132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1101975" y="4960484"/>
                <a:ext cx="4460452" cy="656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2800" b="1" dirty="0" err="1">
                    <a:solidFill>
                      <a:srgbClr val="002060"/>
                    </a:solidFill>
                  </a:rPr>
                  <a:t>L</a:t>
                </a:r>
                <a:r>
                  <a:rPr lang="de-DE" sz="2800" b="1" baseline="-25000" dirty="0" err="1">
                    <a:solidFill>
                      <a:srgbClr val="002060"/>
                    </a:solidFill>
                  </a:rPr>
                  <a:t>ii</a:t>
                </a:r>
                <a:r>
                  <a:rPr lang="de-DE" sz="2800" b="1" dirty="0">
                    <a:solidFill>
                      <a:srgbClr val="002060"/>
                    </a:solidFill>
                  </a:rPr>
                  <a:t>(y,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b="1" dirty="0">
                    <a:solidFill>
                      <a:srgbClr val="002060"/>
                    </a:solidFill>
                  </a:rPr>
                  <a:t>) =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de-DE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a:rPr lang="de-DE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dirty="0">
                    <a:solidFill>
                      <a:srgbClr val="002060"/>
                    </a:solidFill>
                  </a:rPr>
                  <a:t>)</a:t>
                </a:r>
                <a:r>
                  <a:rPr lang="de-DE" sz="2800" b="1" baseline="30000" dirty="0">
                    <a:solidFill>
                      <a:srgbClr val="002060"/>
                    </a:solidFill>
                  </a:rPr>
                  <a:t>2</a:t>
                </a:r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75" y="4960484"/>
                <a:ext cx="4460452" cy="656590"/>
              </a:xfrm>
              <a:prstGeom prst="rect">
                <a:avLst/>
              </a:prstGeom>
              <a:blipFill>
                <a:blip r:embed="rId8"/>
                <a:stretch>
                  <a:fillRect l="-2873" b="-168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6523245" y="4136088"/>
                <a:ext cx="4674485" cy="936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2800" b="1" dirty="0">
                    <a:solidFill>
                      <a:srgbClr val="002060"/>
                    </a:solidFill>
                  </a:rPr>
                  <a:t>L(y,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b="1" dirty="0">
                    <a:solidFill>
                      <a:srgbClr val="002060"/>
                    </a:solidFill>
                  </a:rPr>
                  <a:t>) =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f>
                          <m:fPr>
                            <m:ctrlPr>
                              <a:rPr lang="de-DE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de-DE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a:rPr lang="de-DE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dirty="0">
                    <a:solidFill>
                      <a:srgbClr val="002060"/>
                    </a:solidFill>
                  </a:rPr>
                  <a:t>)</a:t>
                </a:r>
                <a:r>
                  <a:rPr lang="de-DE" sz="2800" b="1" baseline="30000" dirty="0">
                    <a:solidFill>
                      <a:srgbClr val="002060"/>
                    </a:solidFill>
                  </a:rPr>
                  <a:t>2</a:t>
                </a:r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245" y="4136088"/>
                <a:ext cx="4674485" cy="936923"/>
              </a:xfrm>
              <a:prstGeom prst="rect">
                <a:avLst/>
              </a:prstGeom>
              <a:blipFill>
                <a:blip r:embed="rId9"/>
                <a:stretch>
                  <a:fillRect l="-2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31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30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Wie die Verlustfunktion gestaltet wird?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F2D0FB-7264-4CF8-8E6E-4BFA0652B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5" y="1578838"/>
            <a:ext cx="2328672" cy="291288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180BDD0-0941-4E08-ACB4-DC373EA75D07}"/>
              </a:ext>
            </a:extLst>
          </p:cNvPr>
          <p:cNvSpPr txBox="1"/>
          <p:nvPr/>
        </p:nvSpPr>
        <p:spPr>
          <a:xfrm>
            <a:off x="539925" y="1209506"/>
            <a:ext cx="3334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nicht in der Realität existieren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14F8AC6-E8B8-4E78-B66E-5214B613885B}"/>
              </a:ext>
            </a:extLst>
          </p:cNvPr>
          <p:cNvGrpSpPr/>
          <p:nvPr/>
        </p:nvGrpSpPr>
        <p:grpSpPr>
          <a:xfrm rot="5400000">
            <a:off x="5456726" y="2091456"/>
            <a:ext cx="4001791" cy="3526355"/>
            <a:chOff x="3958190" y="303754"/>
            <a:chExt cx="5237988" cy="461568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3509659-1006-4F54-A5E5-58D3C3F2DE74}"/>
                </a:ext>
              </a:extLst>
            </p:cNvPr>
            <p:cNvSpPr/>
            <p:nvPr/>
          </p:nvSpPr>
          <p:spPr>
            <a:xfrm>
              <a:off x="3958190" y="1118891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600" b="1" dirty="0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CBBC6083-8432-4EE2-9FB9-CA53397A73CF}"/>
                </a:ext>
              </a:extLst>
            </p:cNvPr>
            <p:cNvSpPr/>
            <p:nvPr/>
          </p:nvSpPr>
          <p:spPr>
            <a:xfrm>
              <a:off x="3958190" y="1934028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b="1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4AD2236-8E5D-4509-A60D-4DDA2DCDB05A}"/>
                </a:ext>
              </a:extLst>
            </p:cNvPr>
            <p:cNvSpPr/>
            <p:nvPr/>
          </p:nvSpPr>
          <p:spPr>
            <a:xfrm>
              <a:off x="3958190" y="2749165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b="1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A59E2A27-21CA-4EE5-9C74-9021F9BBC035}"/>
                </a:ext>
              </a:extLst>
            </p:cNvPr>
            <p:cNvSpPr/>
            <p:nvPr/>
          </p:nvSpPr>
          <p:spPr>
            <a:xfrm>
              <a:off x="3958190" y="3564302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8E8CE05-C3EE-4DB6-B13D-98D120B1D9C0}"/>
                </a:ext>
              </a:extLst>
            </p:cNvPr>
            <p:cNvSpPr/>
            <p:nvPr/>
          </p:nvSpPr>
          <p:spPr>
            <a:xfrm>
              <a:off x="5570203" y="303754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093CC92-9EB2-485F-AD9E-262DCDB3640C}"/>
                </a:ext>
              </a:extLst>
            </p:cNvPr>
            <p:cNvSpPr/>
            <p:nvPr/>
          </p:nvSpPr>
          <p:spPr>
            <a:xfrm>
              <a:off x="5570203" y="111889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16D438B-2CB9-42B9-9959-46F6D87B2451}"/>
                </a:ext>
              </a:extLst>
            </p:cNvPr>
            <p:cNvSpPr/>
            <p:nvPr/>
          </p:nvSpPr>
          <p:spPr>
            <a:xfrm>
              <a:off x="5570203" y="193402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5BB84C7-82B1-4081-BEE8-AE169B5B39E4}"/>
                </a:ext>
              </a:extLst>
            </p:cNvPr>
            <p:cNvSpPr/>
            <p:nvPr/>
          </p:nvSpPr>
          <p:spPr>
            <a:xfrm>
              <a:off x="5570203" y="274916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2394BE6-AB74-4867-B78C-EC7B320B3E38}"/>
                </a:ext>
              </a:extLst>
            </p:cNvPr>
            <p:cNvSpPr/>
            <p:nvPr/>
          </p:nvSpPr>
          <p:spPr>
            <a:xfrm>
              <a:off x="5570203" y="356430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A3BCC1B-65BA-42E0-8573-58BFEFE59D38}"/>
                </a:ext>
              </a:extLst>
            </p:cNvPr>
            <p:cNvSpPr/>
            <p:nvPr/>
          </p:nvSpPr>
          <p:spPr>
            <a:xfrm>
              <a:off x="5570203" y="437943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EEDF5EEF-B7E8-484B-BFF6-1C01F9EC3AC0}"/>
                </a:ext>
              </a:extLst>
            </p:cNvPr>
            <p:cNvSpPr/>
            <p:nvPr/>
          </p:nvSpPr>
          <p:spPr>
            <a:xfrm>
              <a:off x="8476178" y="23157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4B252E4-14D4-47DF-8EC8-233675B90B83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4498190" y="1388891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ED4D729A-2B1A-4D9B-B455-E42757AF03D1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 flipV="1">
              <a:off x="4498190" y="573754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EC89D08-17FC-49A9-B5F6-F35A558971A4}"/>
                </a:ext>
              </a:extLst>
            </p:cNvPr>
            <p:cNvCxnSpPr>
              <a:cxnSpLocks/>
              <a:stCxn id="14" idx="6"/>
              <a:endCxn id="21" idx="2"/>
            </p:cNvCxnSpPr>
            <p:nvPr/>
          </p:nvCxnSpPr>
          <p:spPr>
            <a:xfrm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712289FD-DF1F-4A2B-8049-7B27A5AAA2EC}"/>
                </a:ext>
              </a:extLst>
            </p:cNvPr>
            <p:cNvCxnSpPr>
              <a:cxnSpLocks/>
              <a:stCxn id="14" idx="6"/>
              <a:endCxn id="22" idx="2"/>
            </p:cNvCxnSpPr>
            <p:nvPr/>
          </p:nvCxnSpPr>
          <p:spPr>
            <a:xfrm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FF6CAD52-4253-48A9-B673-4F9586E111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1388889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20FACC2-2259-4D3B-9016-7072B021B15B}"/>
                </a:ext>
              </a:extLst>
            </p:cNvPr>
            <p:cNvCxnSpPr>
              <a:cxnSpLocks/>
              <a:stCxn id="14" idx="6"/>
              <a:endCxn id="24" idx="2"/>
            </p:cNvCxnSpPr>
            <p:nvPr/>
          </p:nvCxnSpPr>
          <p:spPr>
            <a:xfrm>
              <a:off x="4498190" y="1388891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AE100FA4-0453-40B5-B786-8FB43FF7F736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4498190" y="573754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A2282F8-E641-409D-A2E5-714B0517027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 flipV="1"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53676863-2EC7-4F2F-B44E-55B3DDAA9B01}"/>
                </a:ext>
              </a:extLst>
            </p:cNvPr>
            <p:cNvCxnSpPr>
              <a:cxnSpLocks/>
              <a:stCxn id="16" idx="6"/>
              <a:endCxn id="21" idx="2"/>
            </p:cNvCxnSpPr>
            <p:nvPr/>
          </p:nvCxnSpPr>
          <p:spPr>
            <a:xfrm>
              <a:off x="4498190" y="2204028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CFD8F38E-D7AD-464D-A82C-E0E6F7BF20B3}"/>
                </a:ext>
              </a:extLst>
            </p:cNvPr>
            <p:cNvCxnSpPr>
              <a:cxnSpLocks/>
              <a:stCxn id="16" idx="6"/>
              <a:endCxn id="22" idx="2"/>
            </p:cNvCxnSpPr>
            <p:nvPr/>
          </p:nvCxnSpPr>
          <p:spPr>
            <a:xfrm>
              <a:off x="4498190" y="2204028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407B2A6-9588-49CA-B182-7732B8636361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7F24966-02AD-4B5A-A9A9-001E855E2A89}"/>
                </a:ext>
              </a:extLst>
            </p:cNvPr>
            <p:cNvCxnSpPr>
              <a:cxnSpLocks/>
              <a:stCxn id="16" idx="6"/>
              <a:endCxn id="24" idx="2"/>
            </p:cNvCxnSpPr>
            <p:nvPr/>
          </p:nvCxnSpPr>
          <p:spPr>
            <a:xfrm>
              <a:off x="4498190" y="2204028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B85FFC79-7E3D-4CBB-88D5-9777E466DE1F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4498190" y="573754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38EE3DC1-55E6-4AD3-8672-F0A09839B1A4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77254B0-896D-446F-9538-2C0313D72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287212D7-1368-466F-8719-8B981FB4F48A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4498190" y="3019165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C8DCE33-C2CD-4FAF-88A2-0C373EC1F730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15D7085E-C8A3-4BB3-8C84-104B03C41587}"/>
                </a:ext>
              </a:extLst>
            </p:cNvPr>
            <p:cNvCxnSpPr>
              <a:cxnSpLocks/>
              <a:stCxn id="17" idx="6"/>
              <a:endCxn id="24" idx="2"/>
            </p:cNvCxnSpPr>
            <p:nvPr/>
          </p:nvCxnSpPr>
          <p:spPr>
            <a:xfrm>
              <a:off x="4498190" y="301916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A09D27C5-1285-4630-87DB-ABC6298E3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573753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5C192C5C-0EB2-43F1-84E9-17B621C50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1388890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B24CB74C-70B0-4D2B-BB4F-12D3BAD01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47E97487-0D86-45E8-AAF9-338C08240601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A59D74CC-D4D6-4F73-A5ED-AE5224C1D5D8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498190" y="3834302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036B1339-089C-4C5D-86E2-16E344B1B3B4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4498190" y="3834302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A7EC0340-502B-4E9A-A327-CFCAFFD8C5E7}"/>
                </a:ext>
              </a:extLst>
            </p:cNvPr>
            <p:cNvCxnSpPr>
              <a:cxnSpLocks/>
              <a:stCxn id="54" idx="6"/>
              <a:endCxn id="25" idx="2"/>
            </p:cNvCxnSpPr>
            <p:nvPr/>
          </p:nvCxnSpPr>
          <p:spPr>
            <a:xfrm>
              <a:off x="7407993" y="1393121"/>
              <a:ext cx="1068185" cy="128259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13248A37-6F7B-4CA6-AC78-08F84731564F}"/>
                </a:ext>
              </a:extLst>
            </p:cNvPr>
            <p:cNvCxnSpPr>
              <a:cxnSpLocks/>
              <a:stCxn id="55" idx="6"/>
              <a:endCxn id="25" idx="2"/>
            </p:cNvCxnSpPr>
            <p:nvPr/>
          </p:nvCxnSpPr>
          <p:spPr>
            <a:xfrm>
              <a:off x="7407993" y="2208258"/>
              <a:ext cx="1068185" cy="4674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C2296145-F74B-4720-B300-4834E6B08A93}"/>
                </a:ext>
              </a:extLst>
            </p:cNvPr>
            <p:cNvCxnSpPr>
              <a:cxnSpLocks/>
              <a:stCxn id="56" idx="6"/>
              <a:endCxn id="25" idx="2"/>
            </p:cNvCxnSpPr>
            <p:nvPr/>
          </p:nvCxnSpPr>
          <p:spPr>
            <a:xfrm flipV="1">
              <a:off x="7407993" y="2675718"/>
              <a:ext cx="1068185" cy="3476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2E25BB0C-221E-4E1A-8549-73505B14E7B6}"/>
                </a:ext>
              </a:extLst>
            </p:cNvPr>
            <p:cNvCxnSpPr>
              <a:cxnSpLocks/>
              <a:stCxn id="57" idx="6"/>
              <a:endCxn id="25" idx="2"/>
            </p:cNvCxnSpPr>
            <p:nvPr/>
          </p:nvCxnSpPr>
          <p:spPr>
            <a:xfrm flipV="1">
              <a:off x="7407993" y="2675718"/>
              <a:ext cx="1068185" cy="11628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2E0B239-F929-4D2A-92FD-B3649D5717FD}"/>
                </a:ext>
              </a:extLst>
            </p:cNvPr>
            <p:cNvSpPr/>
            <p:nvPr/>
          </p:nvSpPr>
          <p:spPr>
            <a:xfrm>
              <a:off x="6867993" y="112312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i="1" dirty="0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FB68F99-435F-4A75-8AA2-45969383C8BC}"/>
                </a:ext>
              </a:extLst>
            </p:cNvPr>
            <p:cNvSpPr/>
            <p:nvPr/>
          </p:nvSpPr>
          <p:spPr>
            <a:xfrm>
              <a:off x="6867993" y="193825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i="1" dirty="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98301A5C-C3E6-4D5A-BDE3-FAAE84B11E77}"/>
                </a:ext>
              </a:extLst>
            </p:cNvPr>
            <p:cNvSpPr/>
            <p:nvPr/>
          </p:nvSpPr>
          <p:spPr>
            <a:xfrm>
              <a:off x="6867993" y="275339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i="1" dirty="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EE1A0220-27CD-40AC-8CA7-8830BA051EC5}"/>
                </a:ext>
              </a:extLst>
            </p:cNvPr>
            <p:cNvSpPr/>
            <p:nvPr/>
          </p:nvSpPr>
          <p:spPr>
            <a:xfrm>
              <a:off x="6867993" y="356853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200" i="1" dirty="0"/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3D12C96E-A32E-4CA1-9E51-E3A63CF60C6C}"/>
                </a:ext>
              </a:extLst>
            </p:cNvPr>
            <p:cNvCxnSpPr>
              <a:cxnSpLocks/>
              <a:stCxn id="19" idx="6"/>
              <a:endCxn id="54" idx="2"/>
            </p:cNvCxnSpPr>
            <p:nvPr/>
          </p:nvCxnSpPr>
          <p:spPr>
            <a:xfrm>
              <a:off x="6110203" y="573754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312343C3-FF8F-4E60-868F-F6345D14EF4A}"/>
                </a:ext>
              </a:extLst>
            </p:cNvPr>
            <p:cNvCxnSpPr>
              <a:cxnSpLocks/>
              <a:stCxn id="19" idx="6"/>
              <a:endCxn id="55" idx="2"/>
            </p:cNvCxnSpPr>
            <p:nvPr/>
          </p:nvCxnSpPr>
          <p:spPr>
            <a:xfrm>
              <a:off x="6110203" y="573754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24B74A29-AA69-4628-B591-E17E5F4C911E}"/>
                </a:ext>
              </a:extLst>
            </p:cNvPr>
            <p:cNvCxnSpPr>
              <a:cxnSpLocks/>
              <a:stCxn id="19" idx="6"/>
              <a:endCxn id="56" idx="2"/>
            </p:cNvCxnSpPr>
            <p:nvPr/>
          </p:nvCxnSpPr>
          <p:spPr>
            <a:xfrm>
              <a:off x="6110203" y="573754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B3BD0426-64F1-4752-B7EB-31111CAD9537}"/>
                </a:ext>
              </a:extLst>
            </p:cNvPr>
            <p:cNvCxnSpPr>
              <a:cxnSpLocks/>
              <a:stCxn id="19" idx="6"/>
              <a:endCxn id="57" idx="2"/>
            </p:cNvCxnSpPr>
            <p:nvPr/>
          </p:nvCxnSpPr>
          <p:spPr>
            <a:xfrm>
              <a:off x="6110203" y="573754"/>
              <a:ext cx="757790" cy="326477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A2C1A784-E612-4CCA-920A-7F9E35D68371}"/>
                </a:ext>
              </a:extLst>
            </p:cNvPr>
            <p:cNvCxnSpPr>
              <a:cxnSpLocks/>
              <a:stCxn id="20" idx="6"/>
              <a:endCxn id="54" idx="2"/>
            </p:cNvCxnSpPr>
            <p:nvPr/>
          </p:nvCxnSpPr>
          <p:spPr>
            <a:xfrm>
              <a:off x="6110203" y="1388891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2E6266A7-2173-4862-B2BB-246B800186EA}"/>
                </a:ext>
              </a:extLst>
            </p:cNvPr>
            <p:cNvCxnSpPr>
              <a:cxnSpLocks/>
              <a:stCxn id="20" idx="6"/>
              <a:endCxn id="55" idx="2"/>
            </p:cNvCxnSpPr>
            <p:nvPr/>
          </p:nvCxnSpPr>
          <p:spPr>
            <a:xfrm>
              <a:off x="6110203" y="1388891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FF09C2A3-9DD3-48CD-875E-D3075ABB58C0}"/>
                </a:ext>
              </a:extLst>
            </p:cNvPr>
            <p:cNvCxnSpPr>
              <a:cxnSpLocks/>
              <a:stCxn id="20" idx="6"/>
              <a:endCxn id="56" idx="2"/>
            </p:cNvCxnSpPr>
            <p:nvPr/>
          </p:nvCxnSpPr>
          <p:spPr>
            <a:xfrm>
              <a:off x="6110203" y="1388891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6C2E2277-8FDE-40E1-848D-509ABA4046AA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>
              <a:off x="6110203" y="1388891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CE0907E6-5058-4F57-8781-FC66991EA346}"/>
                </a:ext>
              </a:extLst>
            </p:cNvPr>
            <p:cNvCxnSpPr>
              <a:cxnSpLocks/>
              <a:stCxn id="21" idx="6"/>
              <a:endCxn id="54" idx="2"/>
            </p:cNvCxnSpPr>
            <p:nvPr/>
          </p:nvCxnSpPr>
          <p:spPr>
            <a:xfrm flipV="1">
              <a:off x="6110203" y="1393121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CFE2F9D5-B31E-4ACB-BC50-1DCEAFCD2BC4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>
              <a:off x="6110203" y="2204028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7A65D2B9-10FC-497C-A142-1E4D1EDC0726}"/>
                </a:ext>
              </a:extLst>
            </p:cNvPr>
            <p:cNvCxnSpPr>
              <a:cxnSpLocks/>
              <a:stCxn id="21" idx="6"/>
              <a:endCxn id="56" idx="2"/>
            </p:cNvCxnSpPr>
            <p:nvPr/>
          </p:nvCxnSpPr>
          <p:spPr>
            <a:xfrm>
              <a:off x="6110203" y="2204028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5618C55F-0088-4ED0-BB3B-49C2CF34CFE8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>
              <a:off x="6110203" y="2204028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5E98C76-D585-4787-A594-F3BE11AF66DB}"/>
                </a:ext>
              </a:extLst>
            </p:cNvPr>
            <p:cNvCxnSpPr>
              <a:cxnSpLocks/>
              <a:stCxn id="22" idx="6"/>
              <a:endCxn id="56" idx="2"/>
            </p:cNvCxnSpPr>
            <p:nvPr/>
          </p:nvCxnSpPr>
          <p:spPr>
            <a:xfrm>
              <a:off x="6110203" y="3019165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AA1DCD24-52C3-4669-B481-971552A91CC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>
            <a:xfrm flipV="1">
              <a:off x="6110203" y="1393121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5BBE7328-28D6-4CF2-A9CB-BA3E9BDDB064}"/>
                </a:ext>
              </a:extLst>
            </p:cNvPr>
            <p:cNvCxnSpPr>
              <a:cxnSpLocks/>
              <a:stCxn id="22" idx="6"/>
              <a:endCxn id="55" idx="2"/>
            </p:cNvCxnSpPr>
            <p:nvPr/>
          </p:nvCxnSpPr>
          <p:spPr>
            <a:xfrm flipV="1">
              <a:off x="6110203" y="2208258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C9FA54DF-51AB-4A86-8B94-84DC475E013E}"/>
                </a:ext>
              </a:extLst>
            </p:cNvPr>
            <p:cNvCxnSpPr>
              <a:cxnSpLocks/>
              <a:stCxn id="22" idx="6"/>
              <a:endCxn id="57" idx="2"/>
            </p:cNvCxnSpPr>
            <p:nvPr/>
          </p:nvCxnSpPr>
          <p:spPr>
            <a:xfrm>
              <a:off x="6110203" y="3019165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2485AAD9-69DF-4E77-B47C-56B23846570E}"/>
                </a:ext>
              </a:extLst>
            </p:cNvPr>
            <p:cNvCxnSpPr>
              <a:cxnSpLocks/>
              <a:stCxn id="23" idx="6"/>
              <a:endCxn id="54" idx="2"/>
            </p:cNvCxnSpPr>
            <p:nvPr/>
          </p:nvCxnSpPr>
          <p:spPr>
            <a:xfrm flipV="1">
              <a:off x="6110203" y="1393121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5D47F66F-220E-4266-9C7C-68F03EFB6300}"/>
                </a:ext>
              </a:extLst>
            </p:cNvPr>
            <p:cNvCxnSpPr>
              <a:cxnSpLocks/>
              <a:stCxn id="23" idx="6"/>
              <a:endCxn id="55" idx="2"/>
            </p:cNvCxnSpPr>
            <p:nvPr/>
          </p:nvCxnSpPr>
          <p:spPr>
            <a:xfrm flipV="1">
              <a:off x="6110203" y="2208258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878B8737-5804-4FB0-A988-3CA4325F508E}"/>
                </a:ext>
              </a:extLst>
            </p:cNvPr>
            <p:cNvCxnSpPr>
              <a:cxnSpLocks/>
              <a:stCxn id="23" idx="6"/>
              <a:endCxn id="57" idx="2"/>
            </p:cNvCxnSpPr>
            <p:nvPr/>
          </p:nvCxnSpPr>
          <p:spPr>
            <a:xfrm>
              <a:off x="6110203" y="3834302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6B1DC714-7CBA-4F88-B7FC-B00D95F45E9F}"/>
                </a:ext>
              </a:extLst>
            </p:cNvPr>
            <p:cNvCxnSpPr>
              <a:cxnSpLocks/>
              <a:stCxn id="23" idx="6"/>
              <a:endCxn id="56" idx="2"/>
            </p:cNvCxnSpPr>
            <p:nvPr/>
          </p:nvCxnSpPr>
          <p:spPr>
            <a:xfrm flipV="1">
              <a:off x="6110203" y="3023395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CD5172BA-12CE-406B-AF52-C37D142B0629}"/>
                </a:ext>
              </a:extLst>
            </p:cNvPr>
            <p:cNvCxnSpPr>
              <a:cxnSpLocks/>
              <a:stCxn id="24" idx="6"/>
              <a:endCxn id="57" idx="2"/>
            </p:cNvCxnSpPr>
            <p:nvPr/>
          </p:nvCxnSpPr>
          <p:spPr>
            <a:xfrm flipV="1">
              <a:off x="6110203" y="3838532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8B17D678-485D-481C-B3E0-A5AFABB9CB8F}"/>
                </a:ext>
              </a:extLst>
            </p:cNvPr>
            <p:cNvCxnSpPr>
              <a:cxnSpLocks/>
              <a:stCxn id="24" idx="6"/>
              <a:endCxn id="56" idx="2"/>
            </p:cNvCxnSpPr>
            <p:nvPr/>
          </p:nvCxnSpPr>
          <p:spPr>
            <a:xfrm flipV="1">
              <a:off x="6110203" y="3023395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465962-E881-4781-B16D-FD65F1F2AE80}"/>
                </a:ext>
              </a:extLst>
            </p:cNvPr>
            <p:cNvCxnSpPr>
              <a:cxnSpLocks/>
              <a:stCxn id="24" idx="6"/>
              <a:endCxn id="55" idx="2"/>
            </p:cNvCxnSpPr>
            <p:nvPr/>
          </p:nvCxnSpPr>
          <p:spPr>
            <a:xfrm flipV="1">
              <a:off x="6110203" y="2208258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9297B138-5567-405B-AF1D-038A9D5916CF}"/>
                </a:ext>
              </a:extLst>
            </p:cNvPr>
            <p:cNvCxnSpPr>
              <a:cxnSpLocks/>
              <a:stCxn id="24" idx="6"/>
              <a:endCxn id="54" idx="2"/>
            </p:cNvCxnSpPr>
            <p:nvPr/>
          </p:nvCxnSpPr>
          <p:spPr>
            <a:xfrm flipV="1">
              <a:off x="6110203" y="1393121"/>
              <a:ext cx="757790" cy="32563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/>
          <p:cNvSpPr txBox="1"/>
          <p:nvPr/>
        </p:nvSpPr>
        <p:spPr>
          <a:xfrm>
            <a:off x="11134725" y="1305838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2060"/>
                </a:solidFill>
              </a:rPr>
              <a:t>y</a:t>
            </a:r>
            <a:r>
              <a:rPr lang="de-DE" b="1" baseline="-25000" dirty="0" err="1">
                <a:solidFill>
                  <a:srgbClr val="002060"/>
                </a:solidFill>
              </a:rPr>
              <a:t>i</a:t>
            </a:r>
            <a:endParaRPr lang="de-DE" b="1" baseline="-25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7724564" y="5486197"/>
                <a:ext cx="433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de-DE" b="1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64" y="5486197"/>
                <a:ext cx="433132" cy="369332"/>
              </a:xfrm>
              <a:prstGeom prst="rect">
                <a:avLst/>
              </a:prstGeom>
              <a:blipFill>
                <a:blip r:embed="rId6"/>
                <a:stretch>
                  <a:fillRect t="-6557" r="-14085" b="-49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/>
              <p:nvPr/>
            </p:nvSpPr>
            <p:spPr>
              <a:xfrm>
                <a:off x="8701525" y="5035685"/>
                <a:ext cx="2853630" cy="636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>
                    <a:solidFill>
                      <a:srgbClr val="002060"/>
                    </a:solidFill>
                  </a:rPr>
                  <a:t>Echter Wert: </a:t>
                </a:r>
                <a:r>
                  <a:rPr lang="de-DE" sz="1600" b="1" dirty="0" err="1">
                    <a:solidFill>
                      <a:srgbClr val="002060"/>
                    </a:solidFill>
                  </a:rPr>
                  <a:t>y</a:t>
                </a:r>
                <a:r>
                  <a:rPr lang="de-DE" sz="1600" b="1" baseline="-25000" dirty="0" err="1">
                    <a:solidFill>
                      <a:srgbClr val="002060"/>
                    </a:solidFill>
                  </a:rPr>
                  <a:t>i</a:t>
                </a:r>
                <a:r>
                  <a:rPr lang="de-DE" sz="1600" b="1" baseline="-25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b="1" dirty="0">
                  <a:solidFill>
                    <a:srgbClr val="002060"/>
                  </a:solidFill>
                </a:endParaRPr>
              </a:p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>
                    <a:solidFill>
                      <a:srgbClr val="002060"/>
                    </a:solidFill>
                  </a:rPr>
                  <a:t>Vorhersagewert: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sz="1600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sz="16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525" y="5035685"/>
                <a:ext cx="2853630" cy="636072"/>
              </a:xfrm>
              <a:prstGeom prst="rect">
                <a:avLst/>
              </a:prstGeom>
              <a:blipFill>
                <a:blip r:embed="rId7"/>
                <a:stretch>
                  <a:fillRect l="-853" t="-288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uppieren 83"/>
          <p:cNvGrpSpPr/>
          <p:nvPr/>
        </p:nvGrpSpPr>
        <p:grpSpPr>
          <a:xfrm>
            <a:off x="766340" y="4867850"/>
            <a:ext cx="3434130" cy="1825054"/>
            <a:chOff x="8681186" y="4471054"/>
            <a:chExt cx="3229163" cy="1779171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81186" y="4471054"/>
              <a:ext cx="3219018" cy="152413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hteck 14"/>
            <p:cNvSpPr/>
            <p:nvPr/>
          </p:nvSpPr>
          <p:spPr>
            <a:xfrm>
              <a:off x="10517278" y="5995192"/>
              <a:ext cx="1393071" cy="255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100" i="1" dirty="0">
                  <a:solidFill>
                    <a:srgbClr val="002060"/>
                  </a:solidFill>
                </a:rPr>
                <a:t>Prof. Andrew </a:t>
              </a:r>
              <a:r>
                <a:rPr lang="de-DE" sz="1100" i="1" dirty="0" err="1">
                  <a:solidFill>
                    <a:srgbClr val="002060"/>
                  </a:solidFill>
                </a:rPr>
                <a:t>Ng</a:t>
              </a:r>
              <a:r>
                <a:rPr lang="de-DE" sz="1100" i="1" dirty="0">
                  <a:solidFill>
                    <a:srgbClr val="002060"/>
                  </a:solidFill>
                </a:rPr>
                <a:t>, 2018</a:t>
              </a:r>
              <a:endParaRPr lang="LID4096" sz="1100" i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88" name="Gruppieren 87"/>
          <p:cNvGrpSpPr/>
          <p:nvPr/>
        </p:nvGrpSpPr>
        <p:grpSpPr>
          <a:xfrm>
            <a:off x="3655048" y="1302276"/>
            <a:ext cx="1917077" cy="397282"/>
            <a:chOff x="3550273" y="1302276"/>
            <a:chExt cx="1917077" cy="39728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77973" y="1305838"/>
              <a:ext cx="1489377" cy="39372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1504EC67-CAFF-421B-AF8F-6841C999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50273" y="1302276"/>
              <a:ext cx="427700" cy="393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09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6" grpId="0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4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Wie die Verlustfunktion gestaltet wird?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915836" y="1277812"/>
                <a:ext cx="1062279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</a:rPr>
                  <a:t>L(y,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000" b="1" dirty="0">
                    <a:solidFill>
                      <a:srgbClr val="002060"/>
                    </a:solidFill>
                  </a:rPr>
                  <a:t>)</a:t>
                </a:r>
                <a:endParaRPr lang="en-US" sz="2000" dirty="0">
                  <a:solidFill>
                    <a:srgbClr val="002060"/>
                  </a:solidFill>
                </a:endParaRPr>
              </a:p>
              <a:p>
                <a:endParaRPr lang="en-US" sz="2000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b="1" dirty="0">
                    <a:solidFill>
                      <a:schemeClr val="bg2">
                        <a:lumMod val="90000"/>
                      </a:schemeClr>
                    </a:solidFill>
                  </a:rPr>
                  <a:t>Methode der kleinsten Quadrate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b="1" dirty="0">
                    <a:solidFill>
                      <a:srgbClr val="002060"/>
                    </a:solidFill>
                  </a:rPr>
                  <a:t>Maximum-</a:t>
                </a:r>
                <a:r>
                  <a:rPr lang="de-DE" sz="2000" b="1" dirty="0" err="1">
                    <a:solidFill>
                      <a:srgbClr val="002060"/>
                    </a:solidFill>
                  </a:rPr>
                  <a:t>Likelihood</a:t>
                </a:r>
                <a:r>
                  <a:rPr lang="de-DE" sz="2000" b="1" dirty="0">
                    <a:solidFill>
                      <a:srgbClr val="002060"/>
                    </a:solidFill>
                  </a:rPr>
                  <a:t>-Schätzung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36" y="1277812"/>
                <a:ext cx="10622795" cy="1938992"/>
              </a:xfrm>
              <a:prstGeom prst="rect">
                <a:avLst/>
              </a:prstGeom>
              <a:blipFill>
                <a:blip r:embed="rId5"/>
                <a:stretch>
                  <a:fillRect l="-574" t="-18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7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5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6303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B29F89-B88B-4962-9780-80557ADD0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297" y="1587532"/>
            <a:ext cx="1254082" cy="156870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922555" y="1279755"/>
            <a:ext cx="2433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nicht in der Realität existieren</a:t>
            </a:r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1076E341-8A48-4DCB-B3E8-ED397C963CE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" y="6321171"/>
            <a:ext cx="399968" cy="456838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381574" y="3190959"/>
            <a:ext cx="3515527" cy="775926"/>
            <a:chOff x="220969" y="2989774"/>
            <a:chExt cx="3515527" cy="77592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r="50190" b="159"/>
            <a:stretch/>
          </p:blipFill>
          <p:spPr>
            <a:xfrm>
              <a:off x="224774" y="2989774"/>
              <a:ext cx="3495265" cy="393094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504EC67-CAFF-421B-AF8F-6841C999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683" y="2991375"/>
              <a:ext cx="405615" cy="373021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901" t="-60"/>
            <a:stretch/>
          </p:blipFill>
          <p:spPr>
            <a:xfrm>
              <a:off x="220969" y="3371742"/>
              <a:ext cx="3515527" cy="393958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E7E0496-26A3-4F3A-B616-2258B805D604}"/>
              </a:ext>
            </a:extLst>
          </p:cNvPr>
          <p:cNvGrpSpPr/>
          <p:nvPr/>
        </p:nvGrpSpPr>
        <p:grpSpPr>
          <a:xfrm>
            <a:off x="4544664" y="3018465"/>
            <a:ext cx="3495265" cy="2408368"/>
            <a:chOff x="4544664" y="3018465"/>
            <a:chExt cx="3495265" cy="2408368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E837CA8-1DF1-4636-94E7-26FF436DAA48}"/>
                </a:ext>
              </a:extLst>
            </p:cNvPr>
            <p:cNvSpPr txBox="1"/>
            <p:nvPr/>
          </p:nvSpPr>
          <p:spPr>
            <a:xfrm>
              <a:off x="4544664" y="3018465"/>
              <a:ext cx="34952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solidFill>
                    <a:srgbClr val="002060"/>
                  </a:solidFill>
                </a:rPr>
                <a:t>Annäherungsweise Darstellung des Modells</a:t>
              </a: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43329201-2C95-4D90-8EB6-097C5B94187A}"/>
                </a:ext>
              </a:extLst>
            </p:cNvPr>
            <p:cNvGrpSpPr/>
            <p:nvPr/>
          </p:nvGrpSpPr>
          <p:grpSpPr>
            <a:xfrm>
              <a:off x="5374235" y="3476626"/>
              <a:ext cx="2002807" cy="1950207"/>
              <a:chOff x="5374235" y="3476626"/>
              <a:chExt cx="2002807" cy="1950207"/>
            </a:xfrm>
          </p:grpSpPr>
          <p:sp>
            <p:nvSpPr>
              <p:cNvPr id="92" name="Freihandform 91"/>
              <p:cNvSpPr/>
              <p:nvPr/>
            </p:nvSpPr>
            <p:spPr>
              <a:xfrm>
                <a:off x="5600015" y="4401799"/>
                <a:ext cx="1093509" cy="652956"/>
              </a:xfrm>
              <a:custGeom>
                <a:avLst/>
                <a:gdLst>
                  <a:gd name="connsiteX0" fmla="*/ 0 w 7211505"/>
                  <a:gd name="connsiteY0" fmla="*/ 2894029 h 2894029"/>
                  <a:gd name="connsiteX1" fmla="*/ 1432874 w 7211505"/>
                  <a:gd name="connsiteY1" fmla="*/ 2168165 h 2894029"/>
                  <a:gd name="connsiteX2" fmla="*/ 3601039 w 7211505"/>
                  <a:gd name="connsiteY2" fmla="*/ 0 h 2894029"/>
                  <a:gd name="connsiteX3" fmla="*/ 5750351 w 7211505"/>
                  <a:gd name="connsiteY3" fmla="*/ 2168165 h 2894029"/>
                  <a:gd name="connsiteX4" fmla="*/ 7211505 w 7211505"/>
                  <a:gd name="connsiteY4" fmla="*/ 2865748 h 289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1505" h="2894029">
                    <a:moveTo>
                      <a:pt x="0" y="2894029"/>
                    </a:moveTo>
                    <a:cubicBezTo>
                      <a:pt x="416350" y="2772266"/>
                      <a:pt x="832701" y="2650503"/>
                      <a:pt x="1432874" y="2168165"/>
                    </a:cubicBezTo>
                    <a:cubicBezTo>
                      <a:pt x="2033047" y="1685827"/>
                      <a:pt x="2881460" y="0"/>
                      <a:pt x="3601039" y="0"/>
                    </a:cubicBezTo>
                    <a:cubicBezTo>
                      <a:pt x="4320618" y="0"/>
                      <a:pt x="5148607" y="1690540"/>
                      <a:pt x="5750351" y="2168165"/>
                    </a:cubicBezTo>
                    <a:cubicBezTo>
                      <a:pt x="6352095" y="2645790"/>
                      <a:pt x="6856429" y="2762053"/>
                      <a:pt x="7211505" y="2865748"/>
                    </a:cubicBezTo>
                  </a:path>
                </a:pathLst>
              </a:cu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n w="3810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Freihandform 92"/>
              <p:cNvSpPr/>
              <p:nvPr/>
            </p:nvSpPr>
            <p:spPr>
              <a:xfrm>
                <a:off x="5600014" y="3476626"/>
                <a:ext cx="1093509" cy="1560524"/>
              </a:xfrm>
              <a:custGeom>
                <a:avLst/>
                <a:gdLst>
                  <a:gd name="connsiteX0" fmla="*/ 0 w 7211505"/>
                  <a:gd name="connsiteY0" fmla="*/ 2894029 h 2894029"/>
                  <a:gd name="connsiteX1" fmla="*/ 1432874 w 7211505"/>
                  <a:gd name="connsiteY1" fmla="*/ 2168165 h 2894029"/>
                  <a:gd name="connsiteX2" fmla="*/ 3601039 w 7211505"/>
                  <a:gd name="connsiteY2" fmla="*/ 0 h 2894029"/>
                  <a:gd name="connsiteX3" fmla="*/ 5750351 w 7211505"/>
                  <a:gd name="connsiteY3" fmla="*/ 2168165 h 2894029"/>
                  <a:gd name="connsiteX4" fmla="*/ 7211505 w 7211505"/>
                  <a:gd name="connsiteY4" fmla="*/ 2865748 h 289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1505" h="2894029">
                    <a:moveTo>
                      <a:pt x="0" y="2894029"/>
                    </a:moveTo>
                    <a:cubicBezTo>
                      <a:pt x="416350" y="2772266"/>
                      <a:pt x="832701" y="2650503"/>
                      <a:pt x="1432874" y="2168165"/>
                    </a:cubicBezTo>
                    <a:cubicBezTo>
                      <a:pt x="2033047" y="1685827"/>
                      <a:pt x="2881460" y="0"/>
                      <a:pt x="3601039" y="0"/>
                    </a:cubicBezTo>
                    <a:cubicBezTo>
                      <a:pt x="4320618" y="0"/>
                      <a:pt x="5148607" y="1690540"/>
                      <a:pt x="5750351" y="2168165"/>
                    </a:cubicBezTo>
                    <a:cubicBezTo>
                      <a:pt x="6352095" y="2645790"/>
                      <a:pt x="6856429" y="2762053"/>
                      <a:pt x="7211505" y="2865748"/>
                    </a:cubicBezTo>
                  </a:path>
                </a:pathLst>
              </a:custGeom>
              <a:ln w="3175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n w="3810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4" name="Freihandform 93"/>
              <p:cNvSpPr/>
              <p:nvPr/>
            </p:nvSpPr>
            <p:spPr>
              <a:xfrm>
                <a:off x="5834804" y="3921614"/>
                <a:ext cx="1542238" cy="1133141"/>
              </a:xfrm>
              <a:custGeom>
                <a:avLst/>
                <a:gdLst>
                  <a:gd name="connsiteX0" fmla="*/ 0 w 7211505"/>
                  <a:gd name="connsiteY0" fmla="*/ 2894029 h 2894029"/>
                  <a:gd name="connsiteX1" fmla="*/ 1432874 w 7211505"/>
                  <a:gd name="connsiteY1" fmla="*/ 2168165 h 2894029"/>
                  <a:gd name="connsiteX2" fmla="*/ 3601039 w 7211505"/>
                  <a:gd name="connsiteY2" fmla="*/ 0 h 2894029"/>
                  <a:gd name="connsiteX3" fmla="*/ 5750351 w 7211505"/>
                  <a:gd name="connsiteY3" fmla="*/ 2168165 h 2894029"/>
                  <a:gd name="connsiteX4" fmla="*/ 7211505 w 7211505"/>
                  <a:gd name="connsiteY4" fmla="*/ 2865748 h 289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1505" h="2894029">
                    <a:moveTo>
                      <a:pt x="0" y="2894029"/>
                    </a:moveTo>
                    <a:cubicBezTo>
                      <a:pt x="416350" y="2772266"/>
                      <a:pt x="832701" y="2650503"/>
                      <a:pt x="1432874" y="2168165"/>
                    </a:cubicBezTo>
                    <a:cubicBezTo>
                      <a:pt x="2033047" y="1685827"/>
                      <a:pt x="2881460" y="0"/>
                      <a:pt x="3601039" y="0"/>
                    </a:cubicBezTo>
                    <a:cubicBezTo>
                      <a:pt x="4320618" y="0"/>
                      <a:pt x="5148607" y="1690540"/>
                      <a:pt x="5750351" y="2168165"/>
                    </a:cubicBezTo>
                    <a:cubicBezTo>
                      <a:pt x="6352095" y="2645790"/>
                      <a:pt x="6856429" y="2762053"/>
                      <a:pt x="7211505" y="2865748"/>
                    </a:cubicBezTo>
                  </a:path>
                </a:pathLst>
              </a:custGeom>
              <a:ln w="3175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n w="3810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Freihandform 95"/>
              <p:cNvSpPr/>
              <p:nvPr/>
            </p:nvSpPr>
            <p:spPr>
              <a:xfrm>
                <a:off x="5374235" y="3912811"/>
                <a:ext cx="475438" cy="1133141"/>
              </a:xfrm>
              <a:custGeom>
                <a:avLst/>
                <a:gdLst>
                  <a:gd name="connsiteX0" fmla="*/ 0 w 7211505"/>
                  <a:gd name="connsiteY0" fmla="*/ 2894029 h 2894029"/>
                  <a:gd name="connsiteX1" fmla="*/ 1432874 w 7211505"/>
                  <a:gd name="connsiteY1" fmla="*/ 2168165 h 2894029"/>
                  <a:gd name="connsiteX2" fmla="*/ 3601039 w 7211505"/>
                  <a:gd name="connsiteY2" fmla="*/ 0 h 2894029"/>
                  <a:gd name="connsiteX3" fmla="*/ 5750351 w 7211505"/>
                  <a:gd name="connsiteY3" fmla="*/ 2168165 h 2894029"/>
                  <a:gd name="connsiteX4" fmla="*/ 7211505 w 7211505"/>
                  <a:gd name="connsiteY4" fmla="*/ 2865748 h 289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1505" h="2894029">
                    <a:moveTo>
                      <a:pt x="0" y="2894029"/>
                    </a:moveTo>
                    <a:cubicBezTo>
                      <a:pt x="416350" y="2772266"/>
                      <a:pt x="832701" y="2650503"/>
                      <a:pt x="1432874" y="2168165"/>
                    </a:cubicBezTo>
                    <a:cubicBezTo>
                      <a:pt x="2033047" y="1685827"/>
                      <a:pt x="2881460" y="0"/>
                      <a:pt x="3601039" y="0"/>
                    </a:cubicBezTo>
                    <a:cubicBezTo>
                      <a:pt x="4320618" y="0"/>
                      <a:pt x="5148607" y="1690540"/>
                      <a:pt x="5750351" y="2168165"/>
                    </a:cubicBezTo>
                    <a:cubicBezTo>
                      <a:pt x="6352095" y="2645790"/>
                      <a:pt x="6856429" y="2762053"/>
                      <a:pt x="7211505" y="2865748"/>
                    </a:cubicBezTo>
                  </a:path>
                </a:pathLst>
              </a:custGeom>
              <a:ln w="3175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n w="3810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6C47C56E-870D-47E6-A8C1-62E21B7C6591}"/>
                  </a:ext>
                </a:extLst>
              </p:cNvPr>
              <p:cNvSpPr txBox="1"/>
              <p:nvPr/>
            </p:nvSpPr>
            <p:spPr>
              <a:xfrm>
                <a:off x="5715199" y="5119056"/>
                <a:ext cx="9103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b="1" dirty="0">
                    <a:solidFill>
                      <a:srgbClr val="002060"/>
                    </a:solidFill>
                  </a:rPr>
                  <a:t>N (</a:t>
                </a:r>
                <a:r>
                  <a:rPr lang="el-GR" sz="1400" b="1" dirty="0">
                    <a:solidFill>
                      <a:srgbClr val="002060"/>
                    </a:solidFill>
                  </a:rPr>
                  <a:t>µ</a:t>
                </a:r>
                <a:r>
                  <a:rPr lang="de-DE" sz="1400" b="1" dirty="0">
                    <a:solidFill>
                      <a:srgbClr val="002060"/>
                    </a:solidFill>
                  </a:rPr>
                  <a:t>, </a:t>
                </a:r>
                <a:r>
                  <a:rPr lang="el-GR" sz="1400" b="1" dirty="0">
                    <a:solidFill>
                      <a:srgbClr val="002060"/>
                    </a:solidFill>
                  </a:rPr>
                  <a:t>σ</a:t>
                </a:r>
                <a:r>
                  <a:rPr lang="de-DE" sz="1400" b="1" baseline="30000" dirty="0">
                    <a:solidFill>
                      <a:srgbClr val="002060"/>
                    </a:solidFill>
                  </a:rPr>
                  <a:t>2</a:t>
                </a:r>
                <a:r>
                  <a:rPr lang="de-DE" sz="1400" b="1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p:grp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98BE44C-4B6F-4D81-9EF0-DD1A702EEAC9}"/>
              </a:ext>
            </a:extLst>
          </p:cNvPr>
          <p:cNvGrpSpPr/>
          <p:nvPr/>
        </p:nvGrpSpPr>
        <p:grpSpPr>
          <a:xfrm>
            <a:off x="1496918" y="4042306"/>
            <a:ext cx="1287381" cy="2548841"/>
            <a:chOff x="1496918" y="4042306"/>
            <a:chExt cx="1287381" cy="2548841"/>
          </a:xfrm>
        </p:grpSpPr>
        <p:sp>
          <p:nvSpPr>
            <p:cNvPr id="22" name="Freihandform 21"/>
            <p:cNvSpPr/>
            <p:nvPr/>
          </p:nvSpPr>
          <p:spPr>
            <a:xfrm>
              <a:off x="1586255" y="4466100"/>
              <a:ext cx="1093509" cy="652956"/>
            </a:xfrm>
            <a:custGeom>
              <a:avLst/>
              <a:gdLst>
                <a:gd name="connsiteX0" fmla="*/ 0 w 7211505"/>
                <a:gd name="connsiteY0" fmla="*/ 2894029 h 2894029"/>
                <a:gd name="connsiteX1" fmla="*/ 1432874 w 7211505"/>
                <a:gd name="connsiteY1" fmla="*/ 2168165 h 2894029"/>
                <a:gd name="connsiteX2" fmla="*/ 3601039 w 7211505"/>
                <a:gd name="connsiteY2" fmla="*/ 0 h 2894029"/>
                <a:gd name="connsiteX3" fmla="*/ 5750351 w 7211505"/>
                <a:gd name="connsiteY3" fmla="*/ 2168165 h 2894029"/>
                <a:gd name="connsiteX4" fmla="*/ 7211505 w 7211505"/>
                <a:gd name="connsiteY4" fmla="*/ 2865748 h 289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1505" h="2894029">
                  <a:moveTo>
                    <a:pt x="0" y="2894029"/>
                  </a:moveTo>
                  <a:cubicBezTo>
                    <a:pt x="416350" y="2772266"/>
                    <a:pt x="832701" y="2650503"/>
                    <a:pt x="1432874" y="2168165"/>
                  </a:cubicBezTo>
                  <a:cubicBezTo>
                    <a:pt x="2033047" y="1685827"/>
                    <a:pt x="2881460" y="0"/>
                    <a:pt x="3601039" y="0"/>
                  </a:cubicBezTo>
                  <a:cubicBezTo>
                    <a:pt x="4320618" y="0"/>
                    <a:pt x="5148607" y="1690540"/>
                    <a:pt x="5750351" y="2168165"/>
                  </a:cubicBezTo>
                  <a:cubicBezTo>
                    <a:pt x="6352095" y="2645790"/>
                    <a:pt x="6856429" y="2762053"/>
                    <a:pt x="7211505" y="2865748"/>
                  </a:cubicBezTo>
                </a:path>
              </a:pathLst>
            </a:cu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C47C56E-870D-47E6-A8C1-62E21B7C6591}"/>
                </a:ext>
              </a:extLst>
            </p:cNvPr>
            <p:cNvSpPr txBox="1"/>
            <p:nvPr/>
          </p:nvSpPr>
          <p:spPr>
            <a:xfrm>
              <a:off x="1677815" y="4042306"/>
              <a:ext cx="9103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solidFill>
                    <a:srgbClr val="002060"/>
                  </a:solidFill>
                </a:rPr>
                <a:t>N (</a:t>
              </a:r>
              <a:r>
                <a:rPr lang="el-GR" sz="1400" b="1" dirty="0">
                  <a:solidFill>
                    <a:srgbClr val="002060"/>
                  </a:solidFill>
                </a:rPr>
                <a:t>µ</a:t>
              </a:r>
              <a:r>
                <a:rPr lang="de-DE" sz="1400" b="1" dirty="0">
                  <a:solidFill>
                    <a:srgbClr val="002060"/>
                  </a:solidFill>
                </a:rPr>
                <a:t>, </a:t>
              </a:r>
              <a:r>
                <a:rPr lang="el-GR" sz="1400" b="1" dirty="0">
                  <a:solidFill>
                    <a:srgbClr val="002060"/>
                  </a:solidFill>
                </a:rPr>
                <a:t>σ</a:t>
              </a:r>
              <a:r>
                <a:rPr lang="de-DE" sz="1400" b="1" baseline="30000" dirty="0">
                  <a:solidFill>
                    <a:srgbClr val="002060"/>
                  </a:solidFill>
                </a:rPr>
                <a:t>2</a:t>
              </a:r>
              <a:r>
                <a:rPr lang="de-DE" sz="1400" b="1" dirty="0">
                  <a:solidFill>
                    <a:srgbClr val="002060"/>
                  </a:solidFill>
                </a:rPr>
                <a:t>)</a:t>
              </a:r>
            </a:p>
          </p:txBody>
        </p:sp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206" y="5426833"/>
              <a:ext cx="1059558" cy="1059558"/>
            </a:xfrm>
            <a:prstGeom prst="rect">
              <a:avLst/>
            </a:prstGeom>
          </p:spPr>
        </p:pic>
        <p:sp>
          <p:nvSpPr>
            <p:cNvPr id="21" name="Ellipse 20"/>
            <p:cNvSpPr/>
            <p:nvPr/>
          </p:nvSpPr>
          <p:spPr>
            <a:xfrm>
              <a:off x="1496918" y="5303766"/>
              <a:ext cx="1287381" cy="128738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031D10F-B653-4B10-836D-0A745D017046}"/>
              </a:ext>
            </a:extLst>
          </p:cNvPr>
          <p:cNvGrpSpPr/>
          <p:nvPr/>
        </p:nvGrpSpPr>
        <p:grpSpPr>
          <a:xfrm>
            <a:off x="8338373" y="3870739"/>
            <a:ext cx="2851772" cy="2573375"/>
            <a:chOff x="8338373" y="3870739"/>
            <a:chExt cx="2851772" cy="2573375"/>
          </a:xfrm>
        </p:grpSpPr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319" y="4075998"/>
              <a:ext cx="780204" cy="780204"/>
            </a:xfrm>
            <a:prstGeom prst="rect">
              <a:avLst/>
            </a:prstGeom>
          </p:spPr>
        </p:pic>
        <p:sp>
          <p:nvSpPr>
            <p:cNvPr id="102" name="Ellipse 101"/>
            <p:cNvSpPr/>
            <p:nvPr/>
          </p:nvSpPr>
          <p:spPr>
            <a:xfrm>
              <a:off x="8338373" y="3870739"/>
              <a:ext cx="947961" cy="94796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5" name="Grafik 10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508" y="4050097"/>
              <a:ext cx="780204" cy="780204"/>
            </a:xfrm>
            <a:prstGeom prst="rect">
              <a:avLst/>
            </a:prstGeom>
          </p:spPr>
        </p:pic>
        <p:sp>
          <p:nvSpPr>
            <p:cNvPr id="106" name="Ellipse 105"/>
            <p:cNvSpPr/>
            <p:nvPr/>
          </p:nvSpPr>
          <p:spPr>
            <a:xfrm>
              <a:off x="10242184" y="3906268"/>
              <a:ext cx="947961" cy="94796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7" name="Grafik 106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319" y="5280178"/>
              <a:ext cx="780204" cy="780204"/>
            </a:xfrm>
            <a:prstGeom prst="rect">
              <a:avLst/>
            </a:prstGeom>
          </p:spPr>
        </p:pic>
        <p:sp>
          <p:nvSpPr>
            <p:cNvPr id="108" name="Ellipse 107"/>
            <p:cNvSpPr/>
            <p:nvPr/>
          </p:nvSpPr>
          <p:spPr>
            <a:xfrm>
              <a:off x="8543853" y="5496153"/>
              <a:ext cx="947961" cy="94796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508" y="5322632"/>
              <a:ext cx="780204" cy="780204"/>
            </a:xfrm>
            <a:prstGeom prst="rect">
              <a:avLst/>
            </a:prstGeom>
          </p:spPr>
        </p:pic>
        <p:sp>
          <p:nvSpPr>
            <p:cNvPr id="110" name="Ellipse 109"/>
            <p:cNvSpPr/>
            <p:nvPr/>
          </p:nvSpPr>
          <p:spPr>
            <a:xfrm>
              <a:off x="10194309" y="5304214"/>
              <a:ext cx="947961" cy="94796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3" name="Textfeld 102">
            <a:extLst>
              <a:ext uri="{FF2B5EF4-FFF2-40B4-BE49-F238E27FC236}">
                <a16:creationId xmlns:a16="http://schemas.microsoft.com/office/drawing/2014/main" id="{6A3640B3-6285-42DE-9B39-C3E41094453D}"/>
              </a:ext>
            </a:extLst>
          </p:cNvPr>
          <p:cNvSpPr txBox="1"/>
          <p:nvPr/>
        </p:nvSpPr>
        <p:spPr>
          <a:xfrm>
            <a:off x="4003072" y="3400574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2060"/>
                </a:solidFill>
              </a:rPr>
              <a:t>y</a:t>
            </a:r>
            <a:r>
              <a:rPr lang="de-DE" b="1" baseline="-25000" dirty="0" err="1">
                <a:solidFill>
                  <a:srgbClr val="002060"/>
                </a:solidFill>
              </a:rPr>
              <a:t>i</a:t>
            </a:r>
            <a:endParaRPr lang="de-DE" b="1" baseline="-25000" dirty="0">
              <a:solidFill>
                <a:srgbClr val="002060"/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4EAB48-9553-47EF-AB81-78887280EBC7}"/>
              </a:ext>
            </a:extLst>
          </p:cNvPr>
          <p:cNvGrpSpPr/>
          <p:nvPr/>
        </p:nvGrpSpPr>
        <p:grpSpPr>
          <a:xfrm>
            <a:off x="8715962" y="1252018"/>
            <a:ext cx="2649827" cy="2709747"/>
            <a:chOff x="8715962" y="1252018"/>
            <a:chExt cx="2649827" cy="2709747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14F8AC6-E8B8-4E78-B66E-5214B613885B}"/>
                </a:ext>
              </a:extLst>
            </p:cNvPr>
            <p:cNvGrpSpPr/>
            <p:nvPr/>
          </p:nvGrpSpPr>
          <p:grpSpPr>
            <a:xfrm rot="5400000">
              <a:off x="8574873" y="1727739"/>
              <a:ext cx="2375115" cy="2092938"/>
              <a:chOff x="3958190" y="303754"/>
              <a:chExt cx="5237988" cy="46156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63509659-1006-4F54-A5E5-58D3C3F2DE74}"/>
                  </a:ext>
                </a:extLst>
              </p:cNvPr>
              <p:cNvSpPr/>
              <p:nvPr/>
            </p:nvSpPr>
            <p:spPr>
              <a:xfrm>
                <a:off x="3958190" y="1118891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600" b="1" dirty="0"/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BBC6083-8432-4EE2-9FB9-CA53397A73CF}"/>
                  </a:ext>
                </a:extLst>
              </p:cNvPr>
              <p:cNvSpPr/>
              <p:nvPr/>
            </p:nvSpPr>
            <p:spPr>
              <a:xfrm>
                <a:off x="3958190" y="1934028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400" b="1" dirty="0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44AD2236-8E5D-4509-A60D-4DDA2DCDB05A}"/>
                  </a:ext>
                </a:extLst>
              </p:cNvPr>
              <p:cNvSpPr/>
              <p:nvPr/>
            </p:nvSpPr>
            <p:spPr>
              <a:xfrm>
                <a:off x="3958190" y="2749165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100" b="1" dirty="0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A59E2A27-21CA-4EE5-9C74-9021F9BBC035}"/>
                  </a:ext>
                </a:extLst>
              </p:cNvPr>
              <p:cNvSpPr/>
              <p:nvPr/>
            </p:nvSpPr>
            <p:spPr>
              <a:xfrm>
                <a:off x="3958190" y="3564302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38E8CE05-C3EE-4DB6-B13D-98D120B1D9C0}"/>
                  </a:ext>
                </a:extLst>
              </p:cNvPr>
              <p:cNvSpPr/>
              <p:nvPr/>
            </p:nvSpPr>
            <p:spPr>
              <a:xfrm>
                <a:off x="5570203" y="303754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2093CC92-9EB2-485F-AD9E-262DCDB3640C}"/>
                  </a:ext>
                </a:extLst>
              </p:cNvPr>
              <p:cNvSpPr/>
              <p:nvPr/>
            </p:nvSpPr>
            <p:spPr>
              <a:xfrm>
                <a:off x="5570203" y="1118891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216D438B-2CB9-42B9-9959-46F6D87B2451}"/>
                  </a:ext>
                </a:extLst>
              </p:cNvPr>
              <p:cNvSpPr/>
              <p:nvPr/>
            </p:nvSpPr>
            <p:spPr>
              <a:xfrm>
                <a:off x="5570203" y="1934028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E5BB84C7-82B1-4081-BEE8-AE169B5B39E4}"/>
                  </a:ext>
                </a:extLst>
              </p:cNvPr>
              <p:cNvSpPr/>
              <p:nvPr/>
            </p:nvSpPr>
            <p:spPr>
              <a:xfrm>
                <a:off x="5570203" y="2749165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B2394BE6-AB74-4867-B78C-EC7B320B3E38}"/>
                  </a:ext>
                </a:extLst>
              </p:cNvPr>
              <p:cNvSpPr/>
              <p:nvPr/>
            </p:nvSpPr>
            <p:spPr>
              <a:xfrm>
                <a:off x="5570203" y="3564302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0A3BCC1B-65BA-42E0-8573-58BFEFE59D38}"/>
                  </a:ext>
                </a:extLst>
              </p:cNvPr>
              <p:cNvSpPr/>
              <p:nvPr/>
            </p:nvSpPr>
            <p:spPr>
              <a:xfrm>
                <a:off x="5570203" y="4379439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EEDF5EEF-B7E8-484B-BFF6-1C01F9EC3AC0}"/>
                  </a:ext>
                </a:extLst>
              </p:cNvPr>
              <p:cNvSpPr/>
              <p:nvPr/>
            </p:nvSpPr>
            <p:spPr>
              <a:xfrm>
                <a:off x="8476178" y="2315718"/>
                <a:ext cx="720000" cy="720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04B252E4-14D4-47DF-8EC8-233675B90B83}"/>
                  </a:ext>
                </a:extLst>
              </p:cNvPr>
              <p:cNvCxnSpPr>
                <a:cxnSpLocks/>
                <a:stCxn id="25" idx="6"/>
                <a:endCxn id="30" idx="2"/>
              </p:cNvCxnSpPr>
              <p:nvPr/>
            </p:nvCxnSpPr>
            <p:spPr>
              <a:xfrm>
                <a:off x="4498190" y="1388891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mit Pfeil 36">
                <a:extLst>
                  <a:ext uri="{FF2B5EF4-FFF2-40B4-BE49-F238E27FC236}">
                    <a16:creationId xmlns:a16="http://schemas.microsoft.com/office/drawing/2014/main" id="{ED4D729A-2B1A-4D9B-B455-E42757AF03D1}"/>
                  </a:ext>
                </a:extLst>
              </p:cNvPr>
              <p:cNvCxnSpPr>
                <a:cxnSpLocks/>
                <a:stCxn id="25" idx="6"/>
                <a:endCxn id="29" idx="2"/>
              </p:cNvCxnSpPr>
              <p:nvPr/>
            </p:nvCxnSpPr>
            <p:spPr>
              <a:xfrm flipV="1">
                <a:off x="4498190" y="573754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EC89D08-17FC-49A9-B5F6-F35A558971A4}"/>
                  </a:ext>
                </a:extLst>
              </p:cNvPr>
              <p:cNvCxnSpPr>
                <a:cxnSpLocks/>
                <a:stCxn id="25" idx="6"/>
                <a:endCxn id="31" idx="2"/>
              </p:cNvCxnSpPr>
              <p:nvPr/>
            </p:nvCxnSpPr>
            <p:spPr>
              <a:xfrm>
                <a:off x="4498190" y="1388891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712289FD-DF1F-4A2B-8049-7B27A5AAA2EC}"/>
                  </a:ext>
                </a:extLst>
              </p:cNvPr>
              <p:cNvCxnSpPr>
                <a:cxnSpLocks/>
                <a:stCxn id="25" idx="6"/>
                <a:endCxn id="32" idx="2"/>
              </p:cNvCxnSpPr>
              <p:nvPr/>
            </p:nvCxnSpPr>
            <p:spPr>
              <a:xfrm>
                <a:off x="4498190" y="1388891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mit Pfeil 39">
                <a:extLst>
                  <a:ext uri="{FF2B5EF4-FFF2-40B4-BE49-F238E27FC236}">
                    <a16:creationId xmlns:a16="http://schemas.microsoft.com/office/drawing/2014/main" id="{FF6CAD52-4253-48A9-B673-4F9586E11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190" y="1388889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B20FACC2-2259-4D3B-9016-7072B021B15B}"/>
                  </a:ext>
                </a:extLst>
              </p:cNvPr>
              <p:cNvCxnSpPr>
                <a:cxnSpLocks/>
                <a:stCxn id="25" idx="6"/>
                <a:endCxn id="34" idx="2"/>
              </p:cNvCxnSpPr>
              <p:nvPr/>
            </p:nvCxnSpPr>
            <p:spPr>
              <a:xfrm>
                <a:off x="4498190" y="1388891"/>
                <a:ext cx="1072013" cy="326054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mit Pfeil 41">
                <a:extLst>
                  <a:ext uri="{FF2B5EF4-FFF2-40B4-BE49-F238E27FC236}">
                    <a16:creationId xmlns:a16="http://schemas.microsoft.com/office/drawing/2014/main" id="{AE100FA4-0453-40B5-B786-8FB43FF7F736}"/>
                  </a:ext>
                </a:extLst>
              </p:cNvPr>
              <p:cNvCxnSpPr>
                <a:cxnSpLocks/>
                <a:stCxn id="26" idx="6"/>
                <a:endCxn id="29" idx="2"/>
              </p:cNvCxnSpPr>
              <p:nvPr/>
            </p:nvCxnSpPr>
            <p:spPr>
              <a:xfrm flipV="1">
                <a:off x="4498190" y="573754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0A2282F8-E641-409D-A2E5-714B0517027E}"/>
                  </a:ext>
                </a:extLst>
              </p:cNvPr>
              <p:cNvCxnSpPr>
                <a:cxnSpLocks/>
                <a:stCxn id="26" idx="6"/>
                <a:endCxn id="30" idx="2"/>
              </p:cNvCxnSpPr>
              <p:nvPr/>
            </p:nvCxnSpPr>
            <p:spPr>
              <a:xfrm flipV="1">
                <a:off x="4498190" y="1388891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53676863-2EC7-4F2F-B44E-55B3DDAA9B01}"/>
                  </a:ext>
                </a:extLst>
              </p:cNvPr>
              <p:cNvCxnSpPr>
                <a:cxnSpLocks/>
                <a:stCxn id="26" idx="6"/>
                <a:endCxn id="31" idx="2"/>
              </p:cNvCxnSpPr>
              <p:nvPr/>
            </p:nvCxnSpPr>
            <p:spPr>
              <a:xfrm>
                <a:off x="4498190" y="2204028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FD8F38E-D7AD-464D-A82C-E0E6F7BF20B3}"/>
                  </a:ext>
                </a:extLst>
              </p:cNvPr>
              <p:cNvCxnSpPr>
                <a:cxnSpLocks/>
                <a:stCxn id="26" idx="6"/>
                <a:endCxn id="32" idx="2"/>
              </p:cNvCxnSpPr>
              <p:nvPr/>
            </p:nvCxnSpPr>
            <p:spPr>
              <a:xfrm>
                <a:off x="4498190" y="2204028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2407B2A6-9588-49CA-B182-7732B8636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190" y="2204027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mit Pfeil 46">
                <a:extLst>
                  <a:ext uri="{FF2B5EF4-FFF2-40B4-BE49-F238E27FC236}">
                    <a16:creationId xmlns:a16="http://schemas.microsoft.com/office/drawing/2014/main" id="{37F24966-02AD-4B5A-A9A9-001E855E2A89}"/>
                  </a:ext>
                </a:extLst>
              </p:cNvPr>
              <p:cNvCxnSpPr>
                <a:cxnSpLocks/>
                <a:stCxn id="26" idx="6"/>
                <a:endCxn id="34" idx="2"/>
              </p:cNvCxnSpPr>
              <p:nvPr/>
            </p:nvCxnSpPr>
            <p:spPr>
              <a:xfrm>
                <a:off x="4498190" y="2204028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B85FFC79-7E3D-4CBB-88D5-9777E466DE1F}"/>
                  </a:ext>
                </a:extLst>
              </p:cNvPr>
              <p:cNvCxnSpPr>
                <a:cxnSpLocks/>
                <a:stCxn id="27" idx="6"/>
                <a:endCxn id="29" idx="2"/>
              </p:cNvCxnSpPr>
              <p:nvPr/>
            </p:nvCxnSpPr>
            <p:spPr>
              <a:xfrm flipV="1">
                <a:off x="4498190" y="573754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38EE3DC1-55E6-4AD3-8672-F0A09839B1A4}"/>
                  </a:ext>
                </a:extLst>
              </p:cNvPr>
              <p:cNvCxnSpPr>
                <a:cxnSpLocks/>
                <a:stCxn id="27" idx="6"/>
                <a:endCxn id="30" idx="2"/>
              </p:cNvCxnSpPr>
              <p:nvPr/>
            </p:nvCxnSpPr>
            <p:spPr>
              <a:xfrm flipV="1">
                <a:off x="4498190" y="1388891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mit Pfeil 49">
                <a:extLst>
                  <a:ext uri="{FF2B5EF4-FFF2-40B4-BE49-F238E27FC236}">
                    <a16:creationId xmlns:a16="http://schemas.microsoft.com/office/drawing/2014/main" id="{777254B0-896D-446F-9538-2C0313D72F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2204027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287212D7-1368-466F-8719-8B981FB4F48A}"/>
                  </a:ext>
                </a:extLst>
              </p:cNvPr>
              <p:cNvCxnSpPr>
                <a:cxnSpLocks/>
                <a:stCxn id="27" idx="6"/>
                <a:endCxn id="32" idx="2"/>
              </p:cNvCxnSpPr>
              <p:nvPr/>
            </p:nvCxnSpPr>
            <p:spPr>
              <a:xfrm>
                <a:off x="4498190" y="3019165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9C8DCE33-C2CD-4FAF-88A2-0C373EC1F730}"/>
                  </a:ext>
                </a:extLst>
              </p:cNvPr>
              <p:cNvCxnSpPr>
                <a:cxnSpLocks/>
                <a:stCxn id="27" idx="6"/>
                <a:endCxn id="33" idx="2"/>
              </p:cNvCxnSpPr>
              <p:nvPr/>
            </p:nvCxnSpPr>
            <p:spPr>
              <a:xfrm>
                <a:off x="4498190" y="3019165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15D7085E-C8A3-4BB3-8C84-104B03C41587}"/>
                  </a:ext>
                </a:extLst>
              </p:cNvPr>
              <p:cNvCxnSpPr>
                <a:cxnSpLocks/>
                <a:stCxn id="27" idx="6"/>
                <a:endCxn id="34" idx="2"/>
              </p:cNvCxnSpPr>
              <p:nvPr/>
            </p:nvCxnSpPr>
            <p:spPr>
              <a:xfrm>
                <a:off x="4498190" y="3019165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A09D27C5-1285-4630-87DB-ABC6298E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573753"/>
                <a:ext cx="1072013" cy="326054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5C192C5C-0EB2-43F1-84E9-17B621C50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1388890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B24CB74C-70B0-4D2B-BB4F-12D3BAD01E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2204027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mit Pfeil 56">
                <a:extLst>
                  <a:ext uri="{FF2B5EF4-FFF2-40B4-BE49-F238E27FC236}">
                    <a16:creationId xmlns:a16="http://schemas.microsoft.com/office/drawing/2014/main" id="{47E97487-0D86-45E8-AAF9-338C08240601}"/>
                  </a:ext>
                </a:extLst>
              </p:cNvPr>
              <p:cNvCxnSpPr>
                <a:cxnSpLocks/>
                <a:stCxn id="28" idx="6"/>
                <a:endCxn id="32" idx="2"/>
              </p:cNvCxnSpPr>
              <p:nvPr/>
            </p:nvCxnSpPr>
            <p:spPr>
              <a:xfrm flipV="1">
                <a:off x="4498190" y="3019165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A59D74CC-D4D6-4F73-A5ED-AE5224C1D5D8}"/>
                  </a:ext>
                </a:extLst>
              </p:cNvPr>
              <p:cNvCxnSpPr>
                <a:cxnSpLocks/>
                <a:stCxn id="28" idx="6"/>
                <a:endCxn id="33" idx="2"/>
              </p:cNvCxnSpPr>
              <p:nvPr/>
            </p:nvCxnSpPr>
            <p:spPr>
              <a:xfrm>
                <a:off x="4498190" y="3834302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036B1339-089C-4C5D-86E2-16E344B1B3B4}"/>
                  </a:ext>
                </a:extLst>
              </p:cNvPr>
              <p:cNvCxnSpPr>
                <a:cxnSpLocks/>
                <a:stCxn id="28" idx="6"/>
                <a:endCxn id="34" idx="2"/>
              </p:cNvCxnSpPr>
              <p:nvPr/>
            </p:nvCxnSpPr>
            <p:spPr>
              <a:xfrm>
                <a:off x="4498190" y="3834302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A7EC0340-502B-4E9A-A327-CFCAFFD8C5E7}"/>
                  </a:ext>
                </a:extLst>
              </p:cNvPr>
              <p:cNvCxnSpPr>
                <a:cxnSpLocks/>
                <a:stCxn id="64" idx="6"/>
                <a:endCxn id="35" idx="2"/>
              </p:cNvCxnSpPr>
              <p:nvPr/>
            </p:nvCxnSpPr>
            <p:spPr>
              <a:xfrm>
                <a:off x="7407993" y="1393121"/>
                <a:ext cx="1068185" cy="128259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mit Pfeil 60">
                <a:extLst>
                  <a:ext uri="{FF2B5EF4-FFF2-40B4-BE49-F238E27FC236}">
                    <a16:creationId xmlns:a16="http://schemas.microsoft.com/office/drawing/2014/main" id="{13248A37-6F7B-4CA6-AC78-08F84731564F}"/>
                  </a:ext>
                </a:extLst>
              </p:cNvPr>
              <p:cNvCxnSpPr>
                <a:cxnSpLocks/>
                <a:stCxn id="65" idx="6"/>
                <a:endCxn id="35" idx="2"/>
              </p:cNvCxnSpPr>
              <p:nvPr/>
            </p:nvCxnSpPr>
            <p:spPr>
              <a:xfrm>
                <a:off x="7407993" y="2208258"/>
                <a:ext cx="1068185" cy="46746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mit Pfeil 61">
                <a:extLst>
                  <a:ext uri="{FF2B5EF4-FFF2-40B4-BE49-F238E27FC236}">
                    <a16:creationId xmlns:a16="http://schemas.microsoft.com/office/drawing/2014/main" id="{C2296145-F74B-4720-B300-4834E6B08A93}"/>
                  </a:ext>
                </a:extLst>
              </p:cNvPr>
              <p:cNvCxnSpPr>
                <a:cxnSpLocks/>
                <a:stCxn id="66" idx="6"/>
                <a:endCxn id="35" idx="2"/>
              </p:cNvCxnSpPr>
              <p:nvPr/>
            </p:nvCxnSpPr>
            <p:spPr>
              <a:xfrm flipV="1">
                <a:off x="7407993" y="2675718"/>
                <a:ext cx="1068185" cy="34767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2E25BB0C-221E-4E1A-8549-73505B14E7B6}"/>
                  </a:ext>
                </a:extLst>
              </p:cNvPr>
              <p:cNvCxnSpPr>
                <a:cxnSpLocks/>
                <a:stCxn id="67" idx="6"/>
                <a:endCxn id="35" idx="2"/>
              </p:cNvCxnSpPr>
              <p:nvPr/>
            </p:nvCxnSpPr>
            <p:spPr>
              <a:xfrm flipV="1">
                <a:off x="7407993" y="2675718"/>
                <a:ext cx="1068185" cy="116281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A2E0B239-F929-4D2A-92FD-B3649D5717FD}"/>
                  </a:ext>
                </a:extLst>
              </p:cNvPr>
              <p:cNvSpPr/>
              <p:nvPr/>
            </p:nvSpPr>
            <p:spPr>
              <a:xfrm>
                <a:off x="6867993" y="1123121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i="1" dirty="0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FB68F99-435F-4A75-8AA2-45969383C8BC}"/>
                  </a:ext>
                </a:extLst>
              </p:cNvPr>
              <p:cNvSpPr/>
              <p:nvPr/>
            </p:nvSpPr>
            <p:spPr>
              <a:xfrm>
                <a:off x="6867993" y="1938258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400" i="1" dirty="0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8301A5C-C3E6-4D5A-BDE3-FAAE84B11E77}"/>
                  </a:ext>
                </a:extLst>
              </p:cNvPr>
              <p:cNvSpPr/>
              <p:nvPr/>
            </p:nvSpPr>
            <p:spPr>
              <a:xfrm>
                <a:off x="6867993" y="2753395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100" i="1" dirty="0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EE1A0220-27CD-40AC-8CA7-8830BA051EC5}"/>
                  </a:ext>
                </a:extLst>
              </p:cNvPr>
              <p:cNvSpPr/>
              <p:nvPr/>
            </p:nvSpPr>
            <p:spPr>
              <a:xfrm>
                <a:off x="6867993" y="3568532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200" i="1" dirty="0"/>
              </a:p>
            </p:txBody>
          </p: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3D12C96E-A32E-4CA1-9E51-E3A63CF60C6C}"/>
                  </a:ext>
                </a:extLst>
              </p:cNvPr>
              <p:cNvCxnSpPr>
                <a:cxnSpLocks/>
                <a:stCxn id="29" idx="6"/>
                <a:endCxn id="64" idx="2"/>
              </p:cNvCxnSpPr>
              <p:nvPr/>
            </p:nvCxnSpPr>
            <p:spPr>
              <a:xfrm>
                <a:off x="6110203" y="573754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312343C3-FF8F-4E60-868F-F6345D14EF4A}"/>
                  </a:ext>
                </a:extLst>
              </p:cNvPr>
              <p:cNvCxnSpPr>
                <a:cxnSpLocks/>
                <a:stCxn id="29" idx="6"/>
                <a:endCxn id="65" idx="2"/>
              </p:cNvCxnSpPr>
              <p:nvPr/>
            </p:nvCxnSpPr>
            <p:spPr>
              <a:xfrm>
                <a:off x="6110203" y="573754"/>
                <a:ext cx="757790" cy="163450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mit Pfeil 69">
                <a:extLst>
                  <a:ext uri="{FF2B5EF4-FFF2-40B4-BE49-F238E27FC236}">
                    <a16:creationId xmlns:a16="http://schemas.microsoft.com/office/drawing/2014/main" id="{24B74A29-AA69-4628-B591-E17E5F4C911E}"/>
                  </a:ext>
                </a:extLst>
              </p:cNvPr>
              <p:cNvCxnSpPr>
                <a:cxnSpLocks/>
                <a:stCxn id="29" idx="6"/>
                <a:endCxn id="66" idx="2"/>
              </p:cNvCxnSpPr>
              <p:nvPr/>
            </p:nvCxnSpPr>
            <p:spPr>
              <a:xfrm>
                <a:off x="6110203" y="573754"/>
                <a:ext cx="757790" cy="244964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B3BD0426-64F1-4752-B7EB-31111CAD9537}"/>
                  </a:ext>
                </a:extLst>
              </p:cNvPr>
              <p:cNvCxnSpPr>
                <a:cxnSpLocks/>
                <a:stCxn id="29" idx="6"/>
                <a:endCxn id="67" idx="2"/>
              </p:cNvCxnSpPr>
              <p:nvPr/>
            </p:nvCxnSpPr>
            <p:spPr>
              <a:xfrm>
                <a:off x="6110203" y="573754"/>
                <a:ext cx="757790" cy="326477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A2C1A784-E612-4CCA-920A-7F9E35D68371}"/>
                  </a:ext>
                </a:extLst>
              </p:cNvPr>
              <p:cNvCxnSpPr>
                <a:cxnSpLocks/>
                <a:stCxn id="30" idx="6"/>
                <a:endCxn id="64" idx="2"/>
              </p:cNvCxnSpPr>
              <p:nvPr/>
            </p:nvCxnSpPr>
            <p:spPr>
              <a:xfrm>
                <a:off x="6110203" y="1388891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2E6266A7-2173-4862-B2BB-246B800186EA}"/>
                  </a:ext>
                </a:extLst>
              </p:cNvPr>
              <p:cNvCxnSpPr>
                <a:cxnSpLocks/>
                <a:stCxn id="30" idx="6"/>
                <a:endCxn id="65" idx="2"/>
              </p:cNvCxnSpPr>
              <p:nvPr/>
            </p:nvCxnSpPr>
            <p:spPr>
              <a:xfrm>
                <a:off x="6110203" y="1388891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mit Pfeil 73">
                <a:extLst>
                  <a:ext uri="{FF2B5EF4-FFF2-40B4-BE49-F238E27FC236}">
                    <a16:creationId xmlns:a16="http://schemas.microsoft.com/office/drawing/2014/main" id="{FF09C2A3-9DD3-48CD-875E-D3075ABB58C0}"/>
                  </a:ext>
                </a:extLst>
              </p:cNvPr>
              <p:cNvCxnSpPr>
                <a:cxnSpLocks/>
                <a:stCxn id="30" idx="6"/>
                <a:endCxn id="66" idx="2"/>
              </p:cNvCxnSpPr>
              <p:nvPr/>
            </p:nvCxnSpPr>
            <p:spPr>
              <a:xfrm>
                <a:off x="6110203" y="1388891"/>
                <a:ext cx="757790" cy="163450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6C2E2277-8FDE-40E1-848D-509ABA4046AA}"/>
                  </a:ext>
                </a:extLst>
              </p:cNvPr>
              <p:cNvCxnSpPr>
                <a:cxnSpLocks/>
                <a:stCxn id="30" idx="6"/>
                <a:endCxn id="67" idx="2"/>
              </p:cNvCxnSpPr>
              <p:nvPr/>
            </p:nvCxnSpPr>
            <p:spPr>
              <a:xfrm>
                <a:off x="6110203" y="1388891"/>
                <a:ext cx="757790" cy="244964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CE0907E6-5058-4F57-8781-FC66991EA346}"/>
                  </a:ext>
                </a:extLst>
              </p:cNvPr>
              <p:cNvCxnSpPr>
                <a:cxnSpLocks/>
                <a:stCxn id="31" idx="6"/>
                <a:endCxn id="64" idx="2"/>
              </p:cNvCxnSpPr>
              <p:nvPr/>
            </p:nvCxnSpPr>
            <p:spPr>
              <a:xfrm flipV="1">
                <a:off x="6110203" y="1393121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CFE2F9D5-B31E-4ACB-BC50-1DCEAFCD2BC4}"/>
                  </a:ext>
                </a:extLst>
              </p:cNvPr>
              <p:cNvCxnSpPr>
                <a:cxnSpLocks/>
                <a:stCxn id="31" idx="6"/>
                <a:endCxn id="65" idx="2"/>
              </p:cNvCxnSpPr>
              <p:nvPr/>
            </p:nvCxnSpPr>
            <p:spPr>
              <a:xfrm>
                <a:off x="6110203" y="2204028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7A65D2B9-10FC-497C-A142-1E4D1EDC0726}"/>
                  </a:ext>
                </a:extLst>
              </p:cNvPr>
              <p:cNvCxnSpPr>
                <a:cxnSpLocks/>
                <a:stCxn id="31" idx="6"/>
                <a:endCxn id="66" idx="2"/>
              </p:cNvCxnSpPr>
              <p:nvPr/>
            </p:nvCxnSpPr>
            <p:spPr>
              <a:xfrm>
                <a:off x="6110203" y="2204028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5618C55F-0088-4ED0-BB3B-49C2CF34CFE8}"/>
                  </a:ext>
                </a:extLst>
              </p:cNvPr>
              <p:cNvCxnSpPr>
                <a:cxnSpLocks/>
                <a:stCxn id="31" idx="6"/>
                <a:endCxn id="67" idx="2"/>
              </p:cNvCxnSpPr>
              <p:nvPr/>
            </p:nvCxnSpPr>
            <p:spPr>
              <a:xfrm>
                <a:off x="6110203" y="2204028"/>
                <a:ext cx="757790" cy="163450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mit Pfeil 79">
                <a:extLst>
                  <a:ext uri="{FF2B5EF4-FFF2-40B4-BE49-F238E27FC236}">
                    <a16:creationId xmlns:a16="http://schemas.microsoft.com/office/drawing/2014/main" id="{C5E98C76-D585-4787-A594-F3BE11AF66DB}"/>
                  </a:ext>
                </a:extLst>
              </p:cNvPr>
              <p:cNvCxnSpPr>
                <a:cxnSpLocks/>
                <a:stCxn id="32" idx="6"/>
                <a:endCxn id="66" idx="2"/>
              </p:cNvCxnSpPr>
              <p:nvPr/>
            </p:nvCxnSpPr>
            <p:spPr>
              <a:xfrm>
                <a:off x="6110203" y="3019165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AA1DCD24-52C3-4669-B481-971552A91CCA}"/>
                  </a:ext>
                </a:extLst>
              </p:cNvPr>
              <p:cNvCxnSpPr>
                <a:cxnSpLocks/>
                <a:stCxn id="32" idx="6"/>
                <a:endCxn id="64" idx="2"/>
              </p:cNvCxnSpPr>
              <p:nvPr/>
            </p:nvCxnSpPr>
            <p:spPr>
              <a:xfrm flipV="1">
                <a:off x="6110203" y="1393121"/>
                <a:ext cx="757790" cy="162604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mit Pfeil 81">
                <a:extLst>
                  <a:ext uri="{FF2B5EF4-FFF2-40B4-BE49-F238E27FC236}">
                    <a16:creationId xmlns:a16="http://schemas.microsoft.com/office/drawing/2014/main" id="{5BBE7328-28D6-4CF2-A9CB-BA3E9BDDB064}"/>
                  </a:ext>
                </a:extLst>
              </p:cNvPr>
              <p:cNvCxnSpPr>
                <a:cxnSpLocks/>
                <a:stCxn id="32" idx="6"/>
                <a:endCxn id="65" idx="2"/>
              </p:cNvCxnSpPr>
              <p:nvPr/>
            </p:nvCxnSpPr>
            <p:spPr>
              <a:xfrm flipV="1">
                <a:off x="6110203" y="2208258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C9FA54DF-51AB-4A86-8B94-84DC475E013E}"/>
                  </a:ext>
                </a:extLst>
              </p:cNvPr>
              <p:cNvCxnSpPr>
                <a:cxnSpLocks/>
                <a:stCxn id="32" idx="6"/>
                <a:endCxn id="67" idx="2"/>
              </p:cNvCxnSpPr>
              <p:nvPr/>
            </p:nvCxnSpPr>
            <p:spPr>
              <a:xfrm>
                <a:off x="6110203" y="3019165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mit Pfeil 83">
                <a:extLst>
                  <a:ext uri="{FF2B5EF4-FFF2-40B4-BE49-F238E27FC236}">
                    <a16:creationId xmlns:a16="http://schemas.microsoft.com/office/drawing/2014/main" id="{2485AAD9-69DF-4E77-B47C-56B23846570E}"/>
                  </a:ext>
                </a:extLst>
              </p:cNvPr>
              <p:cNvCxnSpPr>
                <a:cxnSpLocks/>
                <a:stCxn id="33" idx="6"/>
                <a:endCxn id="64" idx="2"/>
              </p:cNvCxnSpPr>
              <p:nvPr/>
            </p:nvCxnSpPr>
            <p:spPr>
              <a:xfrm flipV="1">
                <a:off x="6110203" y="1393121"/>
                <a:ext cx="757790" cy="244118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5D47F66F-220E-4266-9C7C-68F03EFB6300}"/>
                  </a:ext>
                </a:extLst>
              </p:cNvPr>
              <p:cNvCxnSpPr>
                <a:cxnSpLocks/>
                <a:stCxn id="33" idx="6"/>
                <a:endCxn id="65" idx="2"/>
              </p:cNvCxnSpPr>
              <p:nvPr/>
            </p:nvCxnSpPr>
            <p:spPr>
              <a:xfrm flipV="1">
                <a:off x="6110203" y="2208258"/>
                <a:ext cx="757790" cy="162604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878B8737-5804-4FB0-A988-3CA4325F508E}"/>
                  </a:ext>
                </a:extLst>
              </p:cNvPr>
              <p:cNvCxnSpPr>
                <a:cxnSpLocks/>
                <a:stCxn id="33" idx="6"/>
                <a:endCxn id="67" idx="2"/>
              </p:cNvCxnSpPr>
              <p:nvPr/>
            </p:nvCxnSpPr>
            <p:spPr>
              <a:xfrm>
                <a:off x="6110203" y="3834302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6B1DC714-7CBA-4F88-B7FC-B00D95F45E9F}"/>
                  </a:ext>
                </a:extLst>
              </p:cNvPr>
              <p:cNvCxnSpPr>
                <a:cxnSpLocks/>
                <a:stCxn id="33" idx="6"/>
                <a:endCxn id="66" idx="2"/>
              </p:cNvCxnSpPr>
              <p:nvPr/>
            </p:nvCxnSpPr>
            <p:spPr>
              <a:xfrm flipV="1">
                <a:off x="6110203" y="3023395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CD5172BA-12CE-406B-AF52-C37D142B0629}"/>
                  </a:ext>
                </a:extLst>
              </p:cNvPr>
              <p:cNvCxnSpPr>
                <a:cxnSpLocks/>
                <a:stCxn id="34" idx="6"/>
                <a:endCxn id="67" idx="2"/>
              </p:cNvCxnSpPr>
              <p:nvPr/>
            </p:nvCxnSpPr>
            <p:spPr>
              <a:xfrm flipV="1">
                <a:off x="6110203" y="3838532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8B17D678-485D-481C-B3E0-A5AFABB9CB8F}"/>
                  </a:ext>
                </a:extLst>
              </p:cNvPr>
              <p:cNvCxnSpPr>
                <a:cxnSpLocks/>
                <a:stCxn id="34" idx="6"/>
                <a:endCxn id="66" idx="2"/>
              </p:cNvCxnSpPr>
              <p:nvPr/>
            </p:nvCxnSpPr>
            <p:spPr>
              <a:xfrm flipV="1">
                <a:off x="6110203" y="3023395"/>
                <a:ext cx="757790" cy="162604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1C465962-E881-4781-B16D-FD65F1F2AE80}"/>
                  </a:ext>
                </a:extLst>
              </p:cNvPr>
              <p:cNvCxnSpPr>
                <a:cxnSpLocks/>
                <a:stCxn id="34" idx="6"/>
                <a:endCxn id="65" idx="2"/>
              </p:cNvCxnSpPr>
              <p:nvPr/>
            </p:nvCxnSpPr>
            <p:spPr>
              <a:xfrm flipV="1">
                <a:off x="6110203" y="2208258"/>
                <a:ext cx="757790" cy="244118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9297B138-5567-405B-AF1D-038A9D5916CF}"/>
                  </a:ext>
                </a:extLst>
              </p:cNvPr>
              <p:cNvCxnSpPr>
                <a:cxnSpLocks/>
                <a:stCxn id="34" idx="6"/>
                <a:endCxn id="64" idx="2"/>
              </p:cNvCxnSpPr>
              <p:nvPr/>
            </p:nvCxnSpPr>
            <p:spPr>
              <a:xfrm flipV="1">
                <a:off x="6110203" y="1393121"/>
                <a:ext cx="757790" cy="325631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6C47C56E-870D-47E6-A8C1-62E21B7C6591}"/>
                </a:ext>
              </a:extLst>
            </p:cNvPr>
            <p:cNvSpPr txBox="1"/>
            <p:nvPr/>
          </p:nvSpPr>
          <p:spPr>
            <a:xfrm>
              <a:off x="8850966" y="1252018"/>
              <a:ext cx="24335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solidFill>
                    <a:srgbClr val="002060"/>
                  </a:solidFill>
                </a:rPr>
                <a:t>Neuronales Netzwerk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hteck 103">
                  <a:extLst>
                    <a:ext uri="{FF2B5EF4-FFF2-40B4-BE49-F238E27FC236}">
                      <a16:creationId xmlns:a16="http://schemas.microsoft.com/office/drawing/2014/main" id="{549BEFFC-F377-41C9-ADEF-5EE58CCFD6FE}"/>
                    </a:ext>
                  </a:extLst>
                </p:cNvPr>
                <p:cNvSpPr/>
                <p:nvPr/>
              </p:nvSpPr>
              <p:spPr>
                <a:xfrm>
                  <a:off x="9975942" y="3555869"/>
                  <a:ext cx="4331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DE" b="1" i="1" baseline="-2500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4" name="Rechteck 103">
                  <a:extLst>
                    <a:ext uri="{FF2B5EF4-FFF2-40B4-BE49-F238E27FC236}">
                      <a16:creationId xmlns:a16="http://schemas.microsoft.com/office/drawing/2014/main" id="{549BEFFC-F377-41C9-ADEF-5EE58CCFD6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5942" y="3555869"/>
                  <a:ext cx="433132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2500" b="-655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D2513955-7BF7-474B-830A-B5208ABAC2CA}"/>
                </a:ext>
              </a:extLst>
            </p:cNvPr>
            <p:cNvSpPr/>
            <p:nvPr/>
          </p:nvSpPr>
          <p:spPr>
            <a:xfrm>
              <a:off x="10686471" y="2614750"/>
              <a:ext cx="679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W, b</a:t>
              </a:r>
              <a:endParaRPr lang="de-DE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01AA71E9-FE10-40BE-9903-7BEA2D12F274}"/>
                  </a:ext>
                </a:extLst>
              </p:cNvPr>
              <p:cNvSpPr txBox="1"/>
              <p:nvPr/>
            </p:nvSpPr>
            <p:spPr>
              <a:xfrm>
                <a:off x="4818776" y="1696760"/>
                <a:ext cx="2853630" cy="636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>
                    <a:solidFill>
                      <a:srgbClr val="002060"/>
                    </a:solidFill>
                  </a:rPr>
                  <a:t>Echter Wert: </a:t>
                </a:r>
                <a:r>
                  <a:rPr lang="de-DE" sz="1600" b="1" dirty="0" err="1">
                    <a:solidFill>
                      <a:srgbClr val="002060"/>
                    </a:solidFill>
                  </a:rPr>
                  <a:t>y</a:t>
                </a:r>
                <a:r>
                  <a:rPr lang="de-DE" sz="1600" b="1" baseline="-25000" dirty="0" err="1">
                    <a:solidFill>
                      <a:srgbClr val="002060"/>
                    </a:solidFill>
                  </a:rPr>
                  <a:t>i</a:t>
                </a:r>
                <a:r>
                  <a:rPr lang="de-DE" sz="1600" b="1" baseline="-25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b="1" dirty="0">
                  <a:solidFill>
                    <a:srgbClr val="002060"/>
                  </a:solidFill>
                </a:endParaRPr>
              </a:p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>
                    <a:solidFill>
                      <a:srgbClr val="002060"/>
                    </a:solidFill>
                  </a:rPr>
                  <a:t>Vorhersagewert: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sz="1600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sz="16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01AA71E9-FE10-40BE-9903-7BEA2D12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776" y="1696760"/>
                <a:ext cx="2853630" cy="636072"/>
              </a:xfrm>
              <a:prstGeom prst="rect">
                <a:avLst/>
              </a:prstGeom>
              <a:blipFill>
                <a:blip r:embed="rId12"/>
                <a:stretch>
                  <a:fillRect l="-853" t="-2857" b="-1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A07A717D-8207-4888-9760-1F1B8DE6ED1A}"/>
                  </a:ext>
                </a:extLst>
              </p:cNvPr>
              <p:cNvSpPr txBox="1"/>
              <p:nvPr/>
            </p:nvSpPr>
            <p:spPr>
              <a:xfrm>
                <a:off x="4087446" y="6145798"/>
                <a:ext cx="4017107" cy="370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Min</a:t>
                </a:r>
                <a:r>
                  <a:rPr lang="de-DE" dirty="0">
                    <a:solidFill>
                      <a:srgbClr val="002060"/>
                    </a:solidFill>
                  </a:rPr>
                  <a:t>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b="1" i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:r>
                  <a:rPr lang="de-DE" i="1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i="1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+ (1-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)))</a:t>
                </a:r>
                <a:endParaRPr lang="de-DE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A07A717D-8207-4888-9760-1F1B8DE6E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446" y="6145798"/>
                <a:ext cx="4017107" cy="370358"/>
              </a:xfrm>
              <a:prstGeom prst="rect">
                <a:avLst/>
              </a:prstGeom>
              <a:blipFill>
                <a:blip r:embed="rId13"/>
                <a:stretch>
                  <a:fillRect l="-1520" t="-9836" r="-3951" b="-311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feld 113">
            <a:extLst>
              <a:ext uri="{FF2B5EF4-FFF2-40B4-BE49-F238E27FC236}">
                <a16:creationId xmlns:a16="http://schemas.microsoft.com/office/drawing/2014/main" id="{55A492A7-0ED3-4464-89E3-25C1B9F492EC}"/>
              </a:ext>
            </a:extLst>
          </p:cNvPr>
          <p:cNvSpPr txBox="1"/>
          <p:nvPr/>
        </p:nvSpPr>
        <p:spPr>
          <a:xfrm>
            <a:off x="4977193" y="5641324"/>
            <a:ext cx="2536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Kommensurabilität</a:t>
            </a:r>
            <a:endParaRPr lang="de-DE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feld 114"/>
          <p:cNvSpPr txBox="1"/>
          <p:nvPr/>
        </p:nvSpPr>
        <p:spPr>
          <a:xfrm>
            <a:off x="5038173" y="2454006"/>
            <a:ext cx="269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quantitativ beurteilen</a:t>
            </a:r>
          </a:p>
        </p:txBody>
      </p:sp>
      <p:sp>
        <p:nvSpPr>
          <p:cNvPr id="118" name="Rechteck 117"/>
          <p:cNvSpPr/>
          <p:nvPr/>
        </p:nvSpPr>
        <p:spPr>
          <a:xfrm>
            <a:off x="3110166" y="5274447"/>
            <a:ext cx="18663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</a:rPr>
              <a:t>Statistisches </a:t>
            </a:r>
            <a:r>
              <a:rPr lang="de-DE" sz="1600" b="1" dirty="0" err="1">
                <a:solidFill>
                  <a:srgbClr val="002060"/>
                </a:solidFill>
              </a:rPr>
              <a:t>Moell</a:t>
            </a:r>
            <a:endParaRPr lang="de-DE" sz="16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>
                <a:solidFill>
                  <a:srgbClr val="002060"/>
                </a:solidFill>
              </a:rPr>
              <a:t>Gauß-Verteilung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Poisson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-Verteilung</a:t>
            </a:r>
          </a:p>
        </p:txBody>
      </p:sp>
    </p:spTree>
    <p:extLst>
      <p:ext uri="{BB962C8B-B14F-4D97-AF65-F5344CB8AC3E}">
        <p14:creationId xmlns:p14="http://schemas.microsoft.com/office/powerpoint/2010/main" val="304947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/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6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6303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B29F89-B88B-4962-9780-80557ADD0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297" y="1587532"/>
            <a:ext cx="1254082" cy="156870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922555" y="1279755"/>
            <a:ext cx="2433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nicht in der Realität existieren</a:t>
            </a:r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1076E341-8A48-4DCB-B3E8-ED397C963CE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" y="6321171"/>
            <a:ext cx="399968" cy="456838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381574" y="3190959"/>
            <a:ext cx="3515527" cy="775926"/>
            <a:chOff x="220969" y="2989774"/>
            <a:chExt cx="3515527" cy="77592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r="50190" b="159"/>
            <a:stretch/>
          </p:blipFill>
          <p:spPr>
            <a:xfrm>
              <a:off x="224774" y="2989774"/>
              <a:ext cx="3495265" cy="393094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504EC67-CAFF-421B-AF8F-6841C999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683" y="2991375"/>
              <a:ext cx="405615" cy="373021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901" t="-60"/>
            <a:stretch/>
          </p:blipFill>
          <p:spPr>
            <a:xfrm>
              <a:off x="220969" y="3371742"/>
              <a:ext cx="3515527" cy="393958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14F8AC6-E8B8-4E78-B66E-5214B613885B}"/>
              </a:ext>
            </a:extLst>
          </p:cNvPr>
          <p:cNvGrpSpPr/>
          <p:nvPr/>
        </p:nvGrpSpPr>
        <p:grpSpPr>
          <a:xfrm rot="5400000">
            <a:off x="8574873" y="1727739"/>
            <a:ext cx="2375115" cy="2092938"/>
            <a:chOff x="3958190" y="303754"/>
            <a:chExt cx="5237988" cy="4615685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63509659-1006-4F54-A5E5-58D3C3F2DE74}"/>
                </a:ext>
              </a:extLst>
            </p:cNvPr>
            <p:cNvSpPr/>
            <p:nvPr/>
          </p:nvSpPr>
          <p:spPr>
            <a:xfrm>
              <a:off x="3958190" y="1118891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600" b="1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BBC6083-8432-4EE2-9FB9-CA53397A73CF}"/>
                </a:ext>
              </a:extLst>
            </p:cNvPr>
            <p:cNvSpPr/>
            <p:nvPr/>
          </p:nvSpPr>
          <p:spPr>
            <a:xfrm>
              <a:off x="3958190" y="1934028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b="1" dirty="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AD2236-8E5D-4509-A60D-4DDA2DCDB05A}"/>
                </a:ext>
              </a:extLst>
            </p:cNvPr>
            <p:cNvSpPr/>
            <p:nvPr/>
          </p:nvSpPr>
          <p:spPr>
            <a:xfrm>
              <a:off x="3958190" y="2749165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b="1" dirty="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59E2A27-21CA-4EE5-9C74-9021F9BBC035}"/>
                </a:ext>
              </a:extLst>
            </p:cNvPr>
            <p:cNvSpPr/>
            <p:nvPr/>
          </p:nvSpPr>
          <p:spPr>
            <a:xfrm>
              <a:off x="3958190" y="3564302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8E8CE05-C3EE-4DB6-B13D-98D120B1D9C0}"/>
                </a:ext>
              </a:extLst>
            </p:cNvPr>
            <p:cNvSpPr/>
            <p:nvPr/>
          </p:nvSpPr>
          <p:spPr>
            <a:xfrm>
              <a:off x="5570203" y="303754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093CC92-9EB2-485F-AD9E-262DCDB3640C}"/>
                </a:ext>
              </a:extLst>
            </p:cNvPr>
            <p:cNvSpPr/>
            <p:nvPr/>
          </p:nvSpPr>
          <p:spPr>
            <a:xfrm>
              <a:off x="5570203" y="111889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216D438B-2CB9-42B9-9959-46F6D87B2451}"/>
                </a:ext>
              </a:extLst>
            </p:cNvPr>
            <p:cNvSpPr/>
            <p:nvPr/>
          </p:nvSpPr>
          <p:spPr>
            <a:xfrm>
              <a:off x="5570203" y="193402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E5BB84C7-82B1-4081-BEE8-AE169B5B39E4}"/>
                </a:ext>
              </a:extLst>
            </p:cNvPr>
            <p:cNvSpPr/>
            <p:nvPr/>
          </p:nvSpPr>
          <p:spPr>
            <a:xfrm>
              <a:off x="5570203" y="274916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B2394BE6-AB74-4867-B78C-EC7B320B3E38}"/>
                </a:ext>
              </a:extLst>
            </p:cNvPr>
            <p:cNvSpPr/>
            <p:nvPr/>
          </p:nvSpPr>
          <p:spPr>
            <a:xfrm>
              <a:off x="5570203" y="356430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A3BCC1B-65BA-42E0-8573-58BFEFE59D38}"/>
                </a:ext>
              </a:extLst>
            </p:cNvPr>
            <p:cNvSpPr/>
            <p:nvPr/>
          </p:nvSpPr>
          <p:spPr>
            <a:xfrm>
              <a:off x="5570203" y="437943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EDF5EEF-B7E8-484B-BFF6-1C01F9EC3AC0}"/>
                </a:ext>
              </a:extLst>
            </p:cNvPr>
            <p:cNvSpPr/>
            <p:nvPr/>
          </p:nvSpPr>
          <p:spPr>
            <a:xfrm>
              <a:off x="8476178" y="23157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04B252E4-14D4-47DF-8EC8-233675B90B83}"/>
                </a:ext>
              </a:extLst>
            </p:cNvPr>
            <p:cNvCxnSpPr>
              <a:cxnSpLocks/>
              <a:stCxn id="25" idx="6"/>
              <a:endCxn id="30" idx="2"/>
            </p:cNvCxnSpPr>
            <p:nvPr/>
          </p:nvCxnSpPr>
          <p:spPr>
            <a:xfrm>
              <a:off x="4498190" y="1388891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ED4D729A-2B1A-4D9B-B455-E42757AF03D1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4498190" y="573754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FEC89D08-17FC-49A9-B5F6-F35A558971A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712289FD-DF1F-4A2B-8049-7B27A5AAA2EC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F6CAD52-4253-48A9-B673-4F9586E111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1388889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B20FACC2-2259-4D3B-9016-7072B021B15B}"/>
                </a:ext>
              </a:extLst>
            </p:cNvPr>
            <p:cNvCxnSpPr>
              <a:cxnSpLocks/>
              <a:stCxn id="25" idx="6"/>
              <a:endCxn id="34" idx="2"/>
            </p:cNvCxnSpPr>
            <p:nvPr/>
          </p:nvCxnSpPr>
          <p:spPr>
            <a:xfrm>
              <a:off x="4498190" y="1388891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AE100FA4-0453-40B5-B786-8FB43FF7F736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 flipV="1">
              <a:off x="4498190" y="573754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A2282F8-E641-409D-A2E5-714B0517027E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 flipV="1"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53676863-2EC7-4F2F-B44E-55B3DDAA9B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4498190" y="2204028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CFD8F38E-D7AD-464D-A82C-E0E6F7BF20B3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4498190" y="2204028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2407B2A6-9588-49CA-B182-7732B8636361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7F24966-02AD-4B5A-A9A9-001E855E2A89}"/>
                </a:ext>
              </a:extLst>
            </p:cNvPr>
            <p:cNvCxnSpPr>
              <a:cxnSpLocks/>
              <a:stCxn id="26" idx="6"/>
              <a:endCxn id="34" idx="2"/>
            </p:cNvCxnSpPr>
            <p:nvPr/>
          </p:nvCxnSpPr>
          <p:spPr>
            <a:xfrm>
              <a:off x="4498190" y="2204028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B85FFC79-7E3D-4CBB-88D5-9777E466DE1F}"/>
                </a:ext>
              </a:extLst>
            </p:cNvPr>
            <p:cNvCxnSpPr>
              <a:cxnSpLocks/>
              <a:stCxn id="27" idx="6"/>
              <a:endCxn id="29" idx="2"/>
            </p:cNvCxnSpPr>
            <p:nvPr/>
          </p:nvCxnSpPr>
          <p:spPr>
            <a:xfrm flipV="1">
              <a:off x="4498190" y="573754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38EE3DC1-55E6-4AD3-8672-F0A09839B1A4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777254B0-896D-446F-9538-2C0313D72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87212D7-1368-466F-8719-8B981FB4F48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4498190" y="3019165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9C8DCE33-C2CD-4FAF-88A2-0C373EC1F730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15D7085E-C8A3-4BB3-8C84-104B03C41587}"/>
                </a:ext>
              </a:extLst>
            </p:cNvPr>
            <p:cNvCxnSpPr>
              <a:cxnSpLocks/>
              <a:stCxn id="27" idx="6"/>
              <a:endCxn id="34" idx="2"/>
            </p:cNvCxnSpPr>
            <p:nvPr/>
          </p:nvCxnSpPr>
          <p:spPr>
            <a:xfrm>
              <a:off x="4498190" y="301916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09D27C5-1285-4630-87DB-ABC6298E3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573753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C192C5C-0EB2-43F1-84E9-17B621C50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1388890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24CB74C-70B0-4D2B-BB4F-12D3BAD01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47E97487-0D86-45E8-AAF9-338C08240601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A59D74CC-D4D6-4F73-A5ED-AE5224C1D5D8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4498190" y="3834302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036B1339-089C-4C5D-86E2-16E344B1B3B4}"/>
                </a:ext>
              </a:extLst>
            </p:cNvPr>
            <p:cNvCxnSpPr>
              <a:cxnSpLocks/>
              <a:stCxn id="28" idx="6"/>
              <a:endCxn id="34" idx="2"/>
            </p:cNvCxnSpPr>
            <p:nvPr/>
          </p:nvCxnSpPr>
          <p:spPr>
            <a:xfrm>
              <a:off x="4498190" y="3834302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A7EC0340-502B-4E9A-A327-CFCAFFD8C5E7}"/>
                </a:ext>
              </a:extLst>
            </p:cNvPr>
            <p:cNvCxnSpPr>
              <a:cxnSpLocks/>
              <a:stCxn id="64" idx="6"/>
              <a:endCxn id="35" idx="2"/>
            </p:cNvCxnSpPr>
            <p:nvPr/>
          </p:nvCxnSpPr>
          <p:spPr>
            <a:xfrm>
              <a:off x="7407993" y="1393121"/>
              <a:ext cx="1068185" cy="128259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13248A37-6F7B-4CA6-AC78-08F84731564F}"/>
                </a:ext>
              </a:extLst>
            </p:cNvPr>
            <p:cNvCxnSpPr>
              <a:cxnSpLocks/>
              <a:stCxn id="65" idx="6"/>
              <a:endCxn id="35" idx="2"/>
            </p:cNvCxnSpPr>
            <p:nvPr/>
          </p:nvCxnSpPr>
          <p:spPr>
            <a:xfrm>
              <a:off x="7407993" y="2208258"/>
              <a:ext cx="1068185" cy="4674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C2296145-F74B-4720-B300-4834E6B08A93}"/>
                </a:ext>
              </a:extLst>
            </p:cNvPr>
            <p:cNvCxnSpPr>
              <a:cxnSpLocks/>
              <a:stCxn id="66" idx="6"/>
              <a:endCxn id="35" idx="2"/>
            </p:cNvCxnSpPr>
            <p:nvPr/>
          </p:nvCxnSpPr>
          <p:spPr>
            <a:xfrm flipV="1">
              <a:off x="7407993" y="2675718"/>
              <a:ext cx="1068185" cy="3476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2E25BB0C-221E-4E1A-8549-73505B14E7B6}"/>
                </a:ext>
              </a:extLst>
            </p:cNvPr>
            <p:cNvCxnSpPr>
              <a:cxnSpLocks/>
              <a:stCxn id="67" idx="6"/>
              <a:endCxn id="35" idx="2"/>
            </p:cNvCxnSpPr>
            <p:nvPr/>
          </p:nvCxnSpPr>
          <p:spPr>
            <a:xfrm flipV="1">
              <a:off x="7407993" y="2675718"/>
              <a:ext cx="1068185" cy="11628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A2E0B239-F929-4D2A-92FD-B3649D5717FD}"/>
                </a:ext>
              </a:extLst>
            </p:cNvPr>
            <p:cNvSpPr/>
            <p:nvPr/>
          </p:nvSpPr>
          <p:spPr>
            <a:xfrm>
              <a:off x="6867993" y="112312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i="1" dirty="0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FB68F99-435F-4A75-8AA2-45969383C8BC}"/>
                </a:ext>
              </a:extLst>
            </p:cNvPr>
            <p:cNvSpPr/>
            <p:nvPr/>
          </p:nvSpPr>
          <p:spPr>
            <a:xfrm>
              <a:off x="6867993" y="193825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i="1" dirty="0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8301A5C-C3E6-4D5A-BDE3-FAAE84B11E77}"/>
                </a:ext>
              </a:extLst>
            </p:cNvPr>
            <p:cNvSpPr/>
            <p:nvPr/>
          </p:nvSpPr>
          <p:spPr>
            <a:xfrm>
              <a:off x="6867993" y="275339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i="1" dirty="0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EE1A0220-27CD-40AC-8CA7-8830BA051EC5}"/>
                </a:ext>
              </a:extLst>
            </p:cNvPr>
            <p:cNvSpPr/>
            <p:nvPr/>
          </p:nvSpPr>
          <p:spPr>
            <a:xfrm>
              <a:off x="6867993" y="356853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200" i="1" dirty="0"/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3D12C96E-A32E-4CA1-9E51-E3A63CF60C6C}"/>
                </a:ext>
              </a:extLst>
            </p:cNvPr>
            <p:cNvCxnSpPr>
              <a:cxnSpLocks/>
              <a:stCxn id="29" idx="6"/>
              <a:endCxn id="64" idx="2"/>
            </p:cNvCxnSpPr>
            <p:nvPr/>
          </p:nvCxnSpPr>
          <p:spPr>
            <a:xfrm>
              <a:off x="6110203" y="573754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12343C3-FF8F-4E60-868F-F6345D14EF4A}"/>
                </a:ext>
              </a:extLst>
            </p:cNvPr>
            <p:cNvCxnSpPr>
              <a:cxnSpLocks/>
              <a:stCxn id="29" idx="6"/>
              <a:endCxn id="65" idx="2"/>
            </p:cNvCxnSpPr>
            <p:nvPr/>
          </p:nvCxnSpPr>
          <p:spPr>
            <a:xfrm>
              <a:off x="6110203" y="573754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24B74A29-AA69-4628-B591-E17E5F4C911E}"/>
                </a:ext>
              </a:extLst>
            </p:cNvPr>
            <p:cNvCxnSpPr>
              <a:cxnSpLocks/>
              <a:stCxn id="29" idx="6"/>
              <a:endCxn id="66" idx="2"/>
            </p:cNvCxnSpPr>
            <p:nvPr/>
          </p:nvCxnSpPr>
          <p:spPr>
            <a:xfrm>
              <a:off x="6110203" y="573754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B3BD0426-64F1-4752-B7EB-31111CAD9537}"/>
                </a:ext>
              </a:extLst>
            </p:cNvPr>
            <p:cNvCxnSpPr>
              <a:cxnSpLocks/>
              <a:stCxn id="29" idx="6"/>
              <a:endCxn id="67" idx="2"/>
            </p:cNvCxnSpPr>
            <p:nvPr/>
          </p:nvCxnSpPr>
          <p:spPr>
            <a:xfrm>
              <a:off x="6110203" y="573754"/>
              <a:ext cx="757790" cy="326477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A2C1A784-E612-4CCA-920A-7F9E35D68371}"/>
                </a:ext>
              </a:extLst>
            </p:cNvPr>
            <p:cNvCxnSpPr>
              <a:cxnSpLocks/>
              <a:stCxn id="30" idx="6"/>
              <a:endCxn id="64" idx="2"/>
            </p:cNvCxnSpPr>
            <p:nvPr/>
          </p:nvCxnSpPr>
          <p:spPr>
            <a:xfrm>
              <a:off x="6110203" y="1388891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E6266A7-2173-4862-B2BB-246B800186EA}"/>
                </a:ext>
              </a:extLst>
            </p:cNvPr>
            <p:cNvCxnSpPr>
              <a:cxnSpLocks/>
              <a:stCxn id="30" idx="6"/>
              <a:endCxn id="65" idx="2"/>
            </p:cNvCxnSpPr>
            <p:nvPr/>
          </p:nvCxnSpPr>
          <p:spPr>
            <a:xfrm>
              <a:off x="6110203" y="1388891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FF09C2A3-9DD3-48CD-875E-D3075ABB58C0}"/>
                </a:ext>
              </a:extLst>
            </p:cNvPr>
            <p:cNvCxnSpPr>
              <a:cxnSpLocks/>
              <a:stCxn id="30" idx="6"/>
              <a:endCxn id="66" idx="2"/>
            </p:cNvCxnSpPr>
            <p:nvPr/>
          </p:nvCxnSpPr>
          <p:spPr>
            <a:xfrm>
              <a:off x="6110203" y="1388891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6C2E2277-8FDE-40E1-848D-509ABA4046AA}"/>
                </a:ext>
              </a:extLst>
            </p:cNvPr>
            <p:cNvCxnSpPr>
              <a:cxnSpLocks/>
              <a:stCxn id="30" idx="6"/>
              <a:endCxn id="67" idx="2"/>
            </p:cNvCxnSpPr>
            <p:nvPr/>
          </p:nvCxnSpPr>
          <p:spPr>
            <a:xfrm>
              <a:off x="6110203" y="1388891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CE0907E6-5058-4F57-8781-FC66991EA346}"/>
                </a:ext>
              </a:extLst>
            </p:cNvPr>
            <p:cNvCxnSpPr>
              <a:cxnSpLocks/>
              <a:stCxn id="31" idx="6"/>
              <a:endCxn id="64" idx="2"/>
            </p:cNvCxnSpPr>
            <p:nvPr/>
          </p:nvCxnSpPr>
          <p:spPr>
            <a:xfrm flipV="1">
              <a:off x="6110203" y="1393121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CFE2F9D5-B31E-4ACB-BC50-1DCEAFCD2BC4}"/>
                </a:ext>
              </a:extLst>
            </p:cNvPr>
            <p:cNvCxnSpPr>
              <a:cxnSpLocks/>
              <a:stCxn id="31" idx="6"/>
              <a:endCxn id="65" idx="2"/>
            </p:cNvCxnSpPr>
            <p:nvPr/>
          </p:nvCxnSpPr>
          <p:spPr>
            <a:xfrm>
              <a:off x="6110203" y="2204028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7A65D2B9-10FC-497C-A142-1E4D1EDC0726}"/>
                </a:ext>
              </a:extLst>
            </p:cNvPr>
            <p:cNvCxnSpPr>
              <a:cxnSpLocks/>
              <a:stCxn id="31" idx="6"/>
              <a:endCxn id="66" idx="2"/>
            </p:cNvCxnSpPr>
            <p:nvPr/>
          </p:nvCxnSpPr>
          <p:spPr>
            <a:xfrm>
              <a:off x="6110203" y="2204028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618C55F-0088-4ED0-BB3B-49C2CF34CFE8}"/>
                </a:ext>
              </a:extLst>
            </p:cNvPr>
            <p:cNvCxnSpPr>
              <a:cxnSpLocks/>
              <a:stCxn id="31" idx="6"/>
              <a:endCxn id="67" idx="2"/>
            </p:cNvCxnSpPr>
            <p:nvPr/>
          </p:nvCxnSpPr>
          <p:spPr>
            <a:xfrm>
              <a:off x="6110203" y="2204028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E98C76-D585-4787-A594-F3BE11AF66DB}"/>
                </a:ext>
              </a:extLst>
            </p:cNvPr>
            <p:cNvCxnSpPr>
              <a:cxnSpLocks/>
              <a:stCxn id="32" idx="6"/>
              <a:endCxn id="66" idx="2"/>
            </p:cNvCxnSpPr>
            <p:nvPr/>
          </p:nvCxnSpPr>
          <p:spPr>
            <a:xfrm>
              <a:off x="6110203" y="3019165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AA1DCD24-52C3-4669-B481-971552A91CCA}"/>
                </a:ext>
              </a:extLst>
            </p:cNvPr>
            <p:cNvCxnSpPr>
              <a:cxnSpLocks/>
              <a:stCxn id="32" idx="6"/>
              <a:endCxn id="64" idx="2"/>
            </p:cNvCxnSpPr>
            <p:nvPr/>
          </p:nvCxnSpPr>
          <p:spPr>
            <a:xfrm flipV="1">
              <a:off x="6110203" y="1393121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5BBE7328-28D6-4CF2-A9CB-BA3E9BDDB064}"/>
                </a:ext>
              </a:extLst>
            </p:cNvPr>
            <p:cNvCxnSpPr>
              <a:cxnSpLocks/>
              <a:stCxn id="32" idx="6"/>
              <a:endCxn id="65" idx="2"/>
            </p:cNvCxnSpPr>
            <p:nvPr/>
          </p:nvCxnSpPr>
          <p:spPr>
            <a:xfrm flipV="1">
              <a:off x="6110203" y="2208258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C9FA54DF-51AB-4A86-8B94-84DC475E013E}"/>
                </a:ext>
              </a:extLst>
            </p:cNvPr>
            <p:cNvCxnSpPr>
              <a:cxnSpLocks/>
              <a:stCxn id="32" idx="6"/>
              <a:endCxn id="67" idx="2"/>
            </p:cNvCxnSpPr>
            <p:nvPr/>
          </p:nvCxnSpPr>
          <p:spPr>
            <a:xfrm>
              <a:off x="6110203" y="3019165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2485AAD9-69DF-4E77-B47C-56B23846570E}"/>
                </a:ext>
              </a:extLst>
            </p:cNvPr>
            <p:cNvCxnSpPr>
              <a:cxnSpLocks/>
              <a:stCxn id="33" idx="6"/>
              <a:endCxn id="64" idx="2"/>
            </p:cNvCxnSpPr>
            <p:nvPr/>
          </p:nvCxnSpPr>
          <p:spPr>
            <a:xfrm flipV="1">
              <a:off x="6110203" y="1393121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5D47F66F-220E-4266-9C7C-68F03EFB630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 flipV="1">
              <a:off x="6110203" y="2208258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878B8737-5804-4FB0-A988-3CA4325F508E}"/>
                </a:ext>
              </a:extLst>
            </p:cNvPr>
            <p:cNvCxnSpPr>
              <a:cxnSpLocks/>
              <a:stCxn id="33" idx="6"/>
              <a:endCxn id="67" idx="2"/>
            </p:cNvCxnSpPr>
            <p:nvPr/>
          </p:nvCxnSpPr>
          <p:spPr>
            <a:xfrm>
              <a:off x="6110203" y="3834302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6B1DC714-7CBA-4F88-B7FC-B00D95F45E9F}"/>
                </a:ext>
              </a:extLst>
            </p:cNvPr>
            <p:cNvCxnSpPr>
              <a:cxnSpLocks/>
              <a:stCxn id="33" idx="6"/>
              <a:endCxn id="66" idx="2"/>
            </p:cNvCxnSpPr>
            <p:nvPr/>
          </p:nvCxnSpPr>
          <p:spPr>
            <a:xfrm flipV="1">
              <a:off x="6110203" y="3023395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CD5172BA-12CE-406B-AF52-C37D142B0629}"/>
                </a:ext>
              </a:extLst>
            </p:cNvPr>
            <p:cNvCxnSpPr>
              <a:cxnSpLocks/>
              <a:stCxn id="34" idx="6"/>
              <a:endCxn id="67" idx="2"/>
            </p:cNvCxnSpPr>
            <p:nvPr/>
          </p:nvCxnSpPr>
          <p:spPr>
            <a:xfrm flipV="1">
              <a:off x="6110203" y="3838532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8B17D678-485D-481C-B3E0-A5AFABB9CB8F}"/>
                </a:ext>
              </a:extLst>
            </p:cNvPr>
            <p:cNvCxnSpPr>
              <a:cxnSpLocks/>
              <a:stCxn id="34" idx="6"/>
              <a:endCxn id="66" idx="2"/>
            </p:cNvCxnSpPr>
            <p:nvPr/>
          </p:nvCxnSpPr>
          <p:spPr>
            <a:xfrm flipV="1">
              <a:off x="6110203" y="3023395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1C465962-E881-4781-B16D-FD65F1F2AE80}"/>
                </a:ext>
              </a:extLst>
            </p:cNvPr>
            <p:cNvCxnSpPr>
              <a:cxnSpLocks/>
              <a:stCxn id="34" idx="6"/>
              <a:endCxn id="65" idx="2"/>
            </p:cNvCxnSpPr>
            <p:nvPr/>
          </p:nvCxnSpPr>
          <p:spPr>
            <a:xfrm flipV="1">
              <a:off x="6110203" y="2208258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9297B138-5567-405B-AF1D-038A9D5916CF}"/>
                </a:ext>
              </a:extLst>
            </p:cNvPr>
            <p:cNvCxnSpPr>
              <a:cxnSpLocks/>
              <a:stCxn id="34" idx="6"/>
              <a:endCxn id="64" idx="2"/>
            </p:cNvCxnSpPr>
            <p:nvPr/>
          </p:nvCxnSpPr>
          <p:spPr>
            <a:xfrm flipV="1">
              <a:off x="6110203" y="1393121"/>
              <a:ext cx="757790" cy="32563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E7E0496-26A3-4F3A-B616-2258B805D604}"/>
              </a:ext>
            </a:extLst>
          </p:cNvPr>
          <p:cNvGrpSpPr/>
          <p:nvPr/>
        </p:nvGrpSpPr>
        <p:grpSpPr>
          <a:xfrm>
            <a:off x="4544664" y="3018465"/>
            <a:ext cx="3495265" cy="2408368"/>
            <a:chOff x="4544664" y="3018465"/>
            <a:chExt cx="3495265" cy="2408368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E837CA8-1DF1-4636-94E7-26FF436DAA48}"/>
                </a:ext>
              </a:extLst>
            </p:cNvPr>
            <p:cNvSpPr txBox="1"/>
            <p:nvPr/>
          </p:nvSpPr>
          <p:spPr>
            <a:xfrm>
              <a:off x="4544664" y="3018465"/>
              <a:ext cx="34952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solidFill>
                    <a:srgbClr val="002060"/>
                  </a:solidFill>
                </a:rPr>
                <a:t>Annäherungsweise Darstellung des Modells</a:t>
              </a: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43329201-2C95-4D90-8EB6-097C5B94187A}"/>
                </a:ext>
              </a:extLst>
            </p:cNvPr>
            <p:cNvGrpSpPr/>
            <p:nvPr/>
          </p:nvGrpSpPr>
          <p:grpSpPr>
            <a:xfrm>
              <a:off x="5374235" y="3476626"/>
              <a:ext cx="2002807" cy="1950207"/>
              <a:chOff x="5374235" y="3476626"/>
              <a:chExt cx="2002807" cy="1950207"/>
            </a:xfrm>
          </p:grpSpPr>
          <p:sp>
            <p:nvSpPr>
              <p:cNvPr id="92" name="Freihandform 91"/>
              <p:cNvSpPr/>
              <p:nvPr/>
            </p:nvSpPr>
            <p:spPr>
              <a:xfrm>
                <a:off x="5600015" y="4401799"/>
                <a:ext cx="1093509" cy="652956"/>
              </a:xfrm>
              <a:custGeom>
                <a:avLst/>
                <a:gdLst>
                  <a:gd name="connsiteX0" fmla="*/ 0 w 7211505"/>
                  <a:gd name="connsiteY0" fmla="*/ 2894029 h 2894029"/>
                  <a:gd name="connsiteX1" fmla="*/ 1432874 w 7211505"/>
                  <a:gd name="connsiteY1" fmla="*/ 2168165 h 2894029"/>
                  <a:gd name="connsiteX2" fmla="*/ 3601039 w 7211505"/>
                  <a:gd name="connsiteY2" fmla="*/ 0 h 2894029"/>
                  <a:gd name="connsiteX3" fmla="*/ 5750351 w 7211505"/>
                  <a:gd name="connsiteY3" fmla="*/ 2168165 h 2894029"/>
                  <a:gd name="connsiteX4" fmla="*/ 7211505 w 7211505"/>
                  <a:gd name="connsiteY4" fmla="*/ 2865748 h 289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1505" h="2894029">
                    <a:moveTo>
                      <a:pt x="0" y="2894029"/>
                    </a:moveTo>
                    <a:cubicBezTo>
                      <a:pt x="416350" y="2772266"/>
                      <a:pt x="832701" y="2650503"/>
                      <a:pt x="1432874" y="2168165"/>
                    </a:cubicBezTo>
                    <a:cubicBezTo>
                      <a:pt x="2033047" y="1685827"/>
                      <a:pt x="2881460" y="0"/>
                      <a:pt x="3601039" y="0"/>
                    </a:cubicBezTo>
                    <a:cubicBezTo>
                      <a:pt x="4320618" y="0"/>
                      <a:pt x="5148607" y="1690540"/>
                      <a:pt x="5750351" y="2168165"/>
                    </a:cubicBezTo>
                    <a:cubicBezTo>
                      <a:pt x="6352095" y="2645790"/>
                      <a:pt x="6856429" y="2762053"/>
                      <a:pt x="7211505" y="2865748"/>
                    </a:cubicBezTo>
                  </a:path>
                </a:pathLst>
              </a:cu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n w="3810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Freihandform 92"/>
              <p:cNvSpPr/>
              <p:nvPr/>
            </p:nvSpPr>
            <p:spPr>
              <a:xfrm>
                <a:off x="5600014" y="3476626"/>
                <a:ext cx="1093509" cy="1560524"/>
              </a:xfrm>
              <a:custGeom>
                <a:avLst/>
                <a:gdLst>
                  <a:gd name="connsiteX0" fmla="*/ 0 w 7211505"/>
                  <a:gd name="connsiteY0" fmla="*/ 2894029 h 2894029"/>
                  <a:gd name="connsiteX1" fmla="*/ 1432874 w 7211505"/>
                  <a:gd name="connsiteY1" fmla="*/ 2168165 h 2894029"/>
                  <a:gd name="connsiteX2" fmla="*/ 3601039 w 7211505"/>
                  <a:gd name="connsiteY2" fmla="*/ 0 h 2894029"/>
                  <a:gd name="connsiteX3" fmla="*/ 5750351 w 7211505"/>
                  <a:gd name="connsiteY3" fmla="*/ 2168165 h 2894029"/>
                  <a:gd name="connsiteX4" fmla="*/ 7211505 w 7211505"/>
                  <a:gd name="connsiteY4" fmla="*/ 2865748 h 289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1505" h="2894029">
                    <a:moveTo>
                      <a:pt x="0" y="2894029"/>
                    </a:moveTo>
                    <a:cubicBezTo>
                      <a:pt x="416350" y="2772266"/>
                      <a:pt x="832701" y="2650503"/>
                      <a:pt x="1432874" y="2168165"/>
                    </a:cubicBezTo>
                    <a:cubicBezTo>
                      <a:pt x="2033047" y="1685827"/>
                      <a:pt x="2881460" y="0"/>
                      <a:pt x="3601039" y="0"/>
                    </a:cubicBezTo>
                    <a:cubicBezTo>
                      <a:pt x="4320618" y="0"/>
                      <a:pt x="5148607" y="1690540"/>
                      <a:pt x="5750351" y="2168165"/>
                    </a:cubicBezTo>
                    <a:cubicBezTo>
                      <a:pt x="6352095" y="2645790"/>
                      <a:pt x="6856429" y="2762053"/>
                      <a:pt x="7211505" y="2865748"/>
                    </a:cubicBezTo>
                  </a:path>
                </a:pathLst>
              </a:custGeom>
              <a:ln w="3175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n w="3810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4" name="Freihandform 93"/>
              <p:cNvSpPr/>
              <p:nvPr/>
            </p:nvSpPr>
            <p:spPr>
              <a:xfrm>
                <a:off x="5834804" y="3921614"/>
                <a:ext cx="1542238" cy="1133141"/>
              </a:xfrm>
              <a:custGeom>
                <a:avLst/>
                <a:gdLst>
                  <a:gd name="connsiteX0" fmla="*/ 0 w 7211505"/>
                  <a:gd name="connsiteY0" fmla="*/ 2894029 h 2894029"/>
                  <a:gd name="connsiteX1" fmla="*/ 1432874 w 7211505"/>
                  <a:gd name="connsiteY1" fmla="*/ 2168165 h 2894029"/>
                  <a:gd name="connsiteX2" fmla="*/ 3601039 w 7211505"/>
                  <a:gd name="connsiteY2" fmla="*/ 0 h 2894029"/>
                  <a:gd name="connsiteX3" fmla="*/ 5750351 w 7211505"/>
                  <a:gd name="connsiteY3" fmla="*/ 2168165 h 2894029"/>
                  <a:gd name="connsiteX4" fmla="*/ 7211505 w 7211505"/>
                  <a:gd name="connsiteY4" fmla="*/ 2865748 h 289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1505" h="2894029">
                    <a:moveTo>
                      <a:pt x="0" y="2894029"/>
                    </a:moveTo>
                    <a:cubicBezTo>
                      <a:pt x="416350" y="2772266"/>
                      <a:pt x="832701" y="2650503"/>
                      <a:pt x="1432874" y="2168165"/>
                    </a:cubicBezTo>
                    <a:cubicBezTo>
                      <a:pt x="2033047" y="1685827"/>
                      <a:pt x="2881460" y="0"/>
                      <a:pt x="3601039" y="0"/>
                    </a:cubicBezTo>
                    <a:cubicBezTo>
                      <a:pt x="4320618" y="0"/>
                      <a:pt x="5148607" y="1690540"/>
                      <a:pt x="5750351" y="2168165"/>
                    </a:cubicBezTo>
                    <a:cubicBezTo>
                      <a:pt x="6352095" y="2645790"/>
                      <a:pt x="6856429" y="2762053"/>
                      <a:pt x="7211505" y="2865748"/>
                    </a:cubicBezTo>
                  </a:path>
                </a:pathLst>
              </a:custGeom>
              <a:ln w="3175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n w="3810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Freihandform 95"/>
              <p:cNvSpPr/>
              <p:nvPr/>
            </p:nvSpPr>
            <p:spPr>
              <a:xfrm>
                <a:off x="5374235" y="3912811"/>
                <a:ext cx="475438" cy="1133141"/>
              </a:xfrm>
              <a:custGeom>
                <a:avLst/>
                <a:gdLst>
                  <a:gd name="connsiteX0" fmla="*/ 0 w 7211505"/>
                  <a:gd name="connsiteY0" fmla="*/ 2894029 h 2894029"/>
                  <a:gd name="connsiteX1" fmla="*/ 1432874 w 7211505"/>
                  <a:gd name="connsiteY1" fmla="*/ 2168165 h 2894029"/>
                  <a:gd name="connsiteX2" fmla="*/ 3601039 w 7211505"/>
                  <a:gd name="connsiteY2" fmla="*/ 0 h 2894029"/>
                  <a:gd name="connsiteX3" fmla="*/ 5750351 w 7211505"/>
                  <a:gd name="connsiteY3" fmla="*/ 2168165 h 2894029"/>
                  <a:gd name="connsiteX4" fmla="*/ 7211505 w 7211505"/>
                  <a:gd name="connsiteY4" fmla="*/ 2865748 h 289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1505" h="2894029">
                    <a:moveTo>
                      <a:pt x="0" y="2894029"/>
                    </a:moveTo>
                    <a:cubicBezTo>
                      <a:pt x="416350" y="2772266"/>
                      <a:pt x="832701" y="2650503"/>
                      <a:pt x="1432874" y="2168165"/>
                    </a:cubicBezTo>
                    <a:cubicBezTo>
                      <a:pt x="2033047" y="1685827"/>
                      <a:pt x="2881460" y="0"/>
                      <a:pt x="3601039" y="0"/>
                    </a:cubicBezTo>
                    <a:cubicBezTo>
                      <a:pt x="4320618" y="0"/>
                      <a:pt x="5148607" y="1690540"/>
                      <a:pt x="5750351" y="2168165"/>
                    </a:cubicBezTo>
                    <a:cubicBezTo>
                      <a:pt x="6352095" y="2645790"/>
                      <a:pt x="6856429" y="2762053"/>
                      <a:pt x="7211505" y="2865748"/>
                    </a:cubicBezTo>
                  </a:path>
                </a:pathLst>
              </a:custGeom>
              <a:ln w="3175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n w="3810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6C47C56E-870D-47E6-A8C1-62E21B7C6591}"/>
                  </a:ext>
                </a:extLst>
              </p:cNvPr>
              <p:cNvSpPr txBox="1"/>
              <p:nvPr/>
            </p:nvSpPr>
            <p:spPr>
              <a:xfrm>
                <a:off x="5715199" y="5119056"/>
                <a:ext cx="9103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b="1" dirty="0">
                    <a:solidFill>
                      <a:srgbClr val="002060"/>
                    </a:solidFill>
                  </a:rPr>
                  <a:t>N (</a:t>
                </a:r>
                <a:r>
                  <a:rPr lang="el-GR" sz="1400" b="1" dirty="0">
                    <a:solidFill>
                      <a:srgbClr val="002060"/>
                    </a:solidFill>
                  </a:rPr>
                  <a:t>µ</a:t>
                </a:r>
                <a:r>
                  <a:rPr lang="de-DE" sz="1400" b="1" dirty="0">
                    <a:solidFill>
                      <a:srgbClr val="002060"/>
                    </a:solidFill>
                  </a:rPr>
                  <a:t>, </a:t>
                </a:r>
                <a:r>
                  <a:rPr lang="el-GR" sz="1400" b="1" dirty="0">
                    <a:solidFill>
                      <a:srgbClr val="002060"/>
                    </a:solidFill>
                  </a:rPr>
                  <a:t>σ</a:t>
                </a:r>
                <a:r>
                  <a:rPr lang="de-DE" sz="1400" b="1" baseline="30000" dirty="0">
                    <a:solidFill>
                      <a:srgbClr val="002060"/>
                    </a:solidFill>
                  </a:rPr>
                  <a:t>2</a:t>
                </a:r>
                <a:r>
                  <a:rPr lang="de-DE" sz="1400" b="1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p:grp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98BE44C-4B6F-4D81-9EF0-DD1A702EEAC9}"/>
              </a:ext>
            </a:extLst>
          </p:cNvPr>
          <p:cNvGrpSpPr/>
          <p:nvPr/>
        </p:nvGrpSpPr>
        <p:grpSpPr>
          <a:xfrm>
            <a:off x="1496918" y="4042306"/>
            <a:ext cx="1287381" cy="2548841"/>
            <a:chOff x="1496918" y="4042306"/>
            <a:chExt cx="1287381" cy="2548841"/>
          </a:xfrm>
        </p:grpSpPr>
        <p:sp>
          <p:nvSpPr>
            <p:cNvPr id="22" name="Freihandform 21"/>
            <p:cNvSpPr/>
            <p:nvPr/>
          </p:nvSpPr>
          <p:spPr>
            <a:xfrm>
              <a:off x="1586255" y="4466100"/>
              <a:ext cx="1093509" cy="652956"/>
            </a:xfrm>
            <a:custGeom>
              <a:avLst/>
              <a:gdLst>
                <a:gd name="connsiteX0" fmla="*/ 0 w 7211505"/>
                <a:gd name="connsiteY0" fmla="*/ 2894029 h 2894029"/>
                <a:gd name="connsiteX1" fmla="*/ 1432874 w 7211505"/>
                <a:gd name="connsiteY1" fmla="*/ 2168165 h 2894029"/>
                <a:gd name="connsiteX2" fmla="*/ 3601039 w 7211505"/>
                <a:gd name="connsiteY2" fmla="*/ 0 h 2894029"/>
                <a:gd name="connsiteX3" fmla="*/ 5750351 w 7211505"/>
                <a:gd name="connsiteY3" fmla="*/ 2168165 h 2894029"/>
                <a:gd name="connsiteX4" fmla="*/ 7211505 w 7211505"/>
                <a:gd name="connsiteY4" fmla="*/ 2865748 h 289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1505" h="2894029">
                  <a:moveTo>
                    <a:pt x="0" y="2894029"/>
                  </a:moveTo>
                  <a:cubicBezTo>
                    <a:pt x="416350" y="2772266"/>
                    <a:pt x="832701" y="2650503"/>
                    <a:pt x="1432874" y="2168165"/>
                  </a:cubicBezTo>
                  <a:cubicBezTo>
                    <a:pt x="2033047" y="1685827"/>
                    <a:pt x="2881460" y="0"/>
                    <a:pt x="3601039" y="0"/>
                  </a:cubicBezTo>
                  <a:cubicBezTo>
                    <a:pt x="4320618" y="0"/>
                    <a:pt x="5148607" y="1690540"/>
                    <a:pt x="5750351" y="2168165"/>
                  </a:cubicBezTo>
                  <a:cubicBezTo>
                    <a:pt x="6352095" y="2645790"/>
                    <a:pt x="6856429" y="2762053"/>
                    <a:pt x="7211505" y="2865748"/>
                  </a:cubicBezTo>
                </a:path>
              </a:pathLst>
            </a:cu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C47C56E-870D-47E6-A8C1-62E21B7C6591}"/>
                </a:ext>
              </a:extLst>
            </p:cNvPr>
            <p:cNvSpPr txBox="1"/>
            <p:nvPr/>
          </p:nvSpPr>
          <p:spPr>
            <a:xfrm>
              <a:off x="1677815" y="4042306"/>
              <a:ext cx="9103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solidFill>
                    <a:srgbClr val="002060"/>
                  </a:solidFill>
                </a:rPr>
                <a:t>N (</a:t>
              </a:r>
              <a:r>
                <a:rPr lang="el-GR" sz="1400" b="1" dirty="0">
                  <a:solidFill>
                    <a:srgbClr val="002060"/>
                  </a:solidFill>
                </a:rPr>
                <a:t>µ</a:t>
              </a:r>
              <a:r>
                <a:rPr lang="de-DE" sz="1400" b="1" dirty="0">
                  <a:solidFill>
                    <a:srgbClr val="002060"/>
                  </a:solidFill>
                </a:rPr>
                <a:t>, </a:t>
              </a:r>
              <a:r>
                <a:rPr lang="el-GR" sz="1400" b="1" dirty="0">
                  <a:solidFill>
                    <a:srgbClr val="002060"/>
                  </a:solidFill>
                </a:rPr>
                <a:t>σ</a:t>
              </a:r>
              <a:r>
                <a:rPr lang="de-DE" sz="1400" b="1" baseline="30000" dirty="0">
                  <a:solidFill>
                    <a:srgbClr val="002060"/>
                  </a:solidFill>
                </a:rPr>
                <a:t>2</a:t>
              </a:r>
              <a:r>
                <a:rPr lang="de-DE" sz="1400" b="1" dirty="0">
                  <a:solidFill>
                    <a:srgbClr val="002060"/>
                  </a:solidFill>
                </a:rPr>
                <a:t>)</a:t>
              </a:r>
            </a:p>
          </p:txBody>
        </p:sp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206" y="5426833"/>
              <a:ext cx="1059558" cy="1059558"/>
            </a:xfrm>
            <a:prstGeom prst="rect">
              <a:avLst/>
            </a:prstGeom>
          </p:spPr>
        </p:pic>
        <p:sp>
          <p:nvSpPr>
            <p:cNvPr id="21" name="Ellipse 20"/>
            <p:cNvSpPr/>
            <p:nvPr/>
          </p:nvSpPr>
          <p:spPr>
            <a:xfrm>
              <a:off x="1496918" y="5303766"/>
              <a:ext cx="1287381" cy="128738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0" name="Textfeld 99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8850966" y="1252018"/>
            <a:ext cx="2433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Neuronales Netzwerk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031D10F-B653-4B10-836D-0A745D017046}"/>
              </a:ext>
            </a:extLst>
          </p:cNvPr>
          <p:cNvGrpSpPr/>
          <p:nvPr/>
        </p:nvGrpSpPr>
        <p:grpSpPr>
          <a:xfrm>
            <a:off x="8338373" y="3870739"/>
            <a:ext cx="2851772" cy="2573375"/>
            <a:chOff x="8338373" y="3870739"/>
            <a:chExt cx="2851772" cy="2573375"/>
          </a:xfrm>
        </p:grpSpPr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319" y="4075998"/>
              <a:ext cx="780204" cy="780204"/>
            </a:xfrm>
            <a:prstGeom prst="rect">
              <a:avLst/>
            </a:prstGeom>
          </p:spPr>
        </p:pic>
        <p:sp>
          <p:nvSpPr>
            <p:cNvPr id="102" name="Ellipse 101"/>
            <p:cNvSpPr/>
            <p:nvPr/>
          </p:nvSpPr>
          <p:spPr>
            <a:xfrm>
              <a:off x="8338373" y="3870739"/>
              <a:ext cx="947961" cy="94796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5" name="Grafik 10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508" y="4050097"/>
              <a:ext cx="780204" cy="780204"/>
            </a:xfrm>
            <a:prstGeom prst="rect">
              <a:avLst/>
            </a:prstGeom>
          </p:spPr>
        </p:pic>
        <p:sp>
          <p:nvSpPr>
            <p:cNvPr id="106" name="Ellipse 105"/>
            <p:cNvSpPr/>
            <p:nvPr/>
          </p:nvSpPr>
          <p:spPr>
            <a:xfrm>
              <a:off x="10242184" y="3906268"/>
              <a:ext cx="947961" cy="94796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7" name="Grafik 106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319" y="5280178"/>
              <a:ext cx="780204" cy="780204"/>
            </a:xfrm>
            <a:prstGeom prst="rect">
              <a:avLst/>
            </a:prstGeom>
          </p:spPr>
        </p:pic>
        <p:sp>
          <p:nvSpPr>
            <p:cNvPr id="108" name="Ellipse 107"/>
            <p:cNvSpPr/>
            <p:nvPr/>
          </p:nvSpPr>
          <p:spPr>
            <a:xfrm>
              <a:off x="8543853" y="5496153"/>
              <a:ext cx="947961" cy="94796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508" y="5322632"/>
              <a:ext cx="780204" cy="780204"/>
            </a:xfrm>
            <a:prstGeom prst="rect">
              <a:avLst/>
            </a:prstGeom>
          </p:spPr>
        </p:pic>
        <p:sp>
          <p:nvSpPr>
            <p:cNvPr id="110" name="Ellipse 109"/>
            <p:cNvSpPr/>
            <p:nvPr/>
          </p:nvSpPr>
          <p:spPr>
            <a:xfrm>
              <a:off x="10194309" y="5304214"/>
              <a:ext cx="947961" cy="94796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3" name="Textfeld 102">
            <a:extLst>
              <a:ext uri="{FF2B5EF4-FFF2-40B4-BE49-F238E27FC236}">
                <a16:creationId xmlns:a16="http://schemas.microsoft.com/office/drawing/2014/main" id="{6A3640B3-6285-42DE-9B39-C3E41094453D}"/>
              </a:ext>
            </a:extLst>
          </p:cNvPr>
          <p:cNvSpPr txBox="1"/>
          <p:nvPr/>
        </p:nvSpPr>
        <p:spPr>
          <a:xfrm>
            <a:off x="4003072" y="3400574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2060"/>
                </a:solidFill>
              </a:rPr>
              <a:t>y</a:t>
            </a:r>
            <a:r>
              <a:rPr lang="de-DE" b="1" baseline="-25000" dirty="0" err="1">
                <a:solidFill>
                  <a:srgbClr val="002060"/>
                </a:solidFill>
              </a:rPr>
              <a:t>i</a:t>
            </a:r>
            <a:endParaRPr lang="de-DE" b="1" baseline="-25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549BEFFC-F377-41C9-ADEF-5EE58CCFD6FE}"/>
                  </a:ext>
                </a:extLst>
              </p:cNvPr>
              <p:cNvSpPr/>
              <p:nvPr/>
            </p:nvSpPr>
            <p:spPr>
              <a:xfrm>
                <a:off x="9975942" y="3555869"/>
                <a:ext cx="433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de-DE" b="1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549BEFFC-F377-41C9-ADEF-5EE58CCFD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42" y="3555869"/>
                <a:ext cx="433132" cy="369332"/>
              </a:xfrm>
              <a:prstGeom prst="rect">
                <a:avLst/>
              </a:prstGeom>
              <a:blipFill>
                <a:blip r:embed="rId11"/>
                <a:stretch>
                  <a:fillRect t="-6557" r="-12500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hteck 110">
            <a:extLst>
              <a:ext uri="{FF2B5EF4-FFF2-40B4-BE49-F238E27FC236}">
                <a16:creationId xmlns:a16="http://schemas.microsoft.com/office/drawing/2014/main" id="{D2513955-7BF7-474B-830A-B5208ABAC2CA}"/>
              </a:ext>
            </a:extLst>
          </p:cNvPr>
          <p:cNvSpPr/>
          <p:nvPr/>
        </p:nvSpPr>
        <p:spPr>
          <a:xfrm>
            <a:off x="10686471" y="2614750"/>
            <a:ext cx="679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W, b</a:t>
            </a:r>
            <a:endParaRPr lang="de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01AA71E9-FE10-40BE-9903-7BEA2D12F274}"/>
                  </a:ext>
                </a:extLst>
              </p:cNvPr>
              <p:cNvSpPr txBox="1"/>
              <p:nvPr/>
            </p:nvSpPr>
            <p:spPr>
              <a:xfrm>
                <a:off x="4818776" y="1696760"/>
                <a:ext cx="2853630" cy="636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>
                    <a:solidFill>
                      <a:srgbClr val="002060"/>
                    </a:solidFill>
                  </a:rPr>
                  <a:t>Echter Wert: </a:t>
                </a:r>
                <a:r>
                  <a:rPr lang="de-DE" sz="1600" b="1" dirty="0" err="1">
                    <a:solidFill>
                      <a:srgbClr val="002060"/>
                    </a:solidFill>
                  </a:rPr>
                  <a:t>y</a:t>
                </a:r>
                <a:r>
                  <a:rPr lang="de-DE" sz="1600" b="1" baseline="-25000" dirty="0" err="1">
                    <a:solidFill>
                      <a:srgbClr val="002060"/>
                    </a:solidFill>
                  </a:rPr>
                  <a:t>i</a:t>
                </a:r>
                <a:r>
                  <a:rPr lang="de-DE" sz="1600" b="1" baseline="-25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b="1" dirty="0">
                  <a:solidFill>
                    <a:srgbClr val="002060"/>
                  </a:solidFill>
                </a:endParaRPr>
              </a:p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>
                    <a:solidFill>
                      <a:srgbClr val="002060"/>
                    </a:solidFill>
                  </a:rPr>
                  <a:t>Vorhersagewert: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sz="1600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sz="16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01AA71E9-FE10-40BE-9903-7BEA2D12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776" y="1696760"/>
                <a:ext cx="2853630" cy="636072"/>
              </a:xfrm>
              <a:prstGeom prst="rect">
                <a:avLst/>
              </a:prstGeom>
              <a:blipFill>
                <a:blip r:embed="rId12"/>
                <a:stretch>
                  <a:fillRect l="-853" t="-2857" b="-1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A07A717D-8207-4888-9760-1F1B8DE6ED1A}"/>
                  </a:ext>
                </a:extLst>
              </p:cNvPr>
              <p:cNvSpPr txBox="1"/>
              <p:nvPr/>
            </p:nvSpPr>
            <p:spPr>
              <a:xfrm>
                <a:off x="4087446" y="6145798"/>
                <a:ext cx="4017107" cy="370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Min</a:t>
                </a:r>
                <a:r>
                  <a:rPr lang="de-DE" dirty="0">
                    <a:solidFill>
                      <a:srgbClr val="002060"/>
                    </a:solidFill>
                  </a:rPr>
                  <a:t>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b="1" i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:r>
                  <a:rPr lang="de-DE" i="1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i="1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+ (1-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)))</a:t>
                </a:r>
                <a:endParaRPr lang="de-DE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A07A717D-8207-4888-9760-1F1B8DE6E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446" y="6145798"/>
                <a:ext cx="4017107" cy="370358"/>
              </a:xfrm>
              <a:prstGeom prst="rect">
                <a:avLst/>
              </a:prstGeom>
              <a:blipFill>
                <a:blip r:embed="rId13"/>
                <a:stretch>
                  <a:fillRect l="-1520" t="-9836" r="-3951" b="-311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feld 113">
            <a:extLst>
              <a:ext uri="{FF2B5EF4-FFF2-40B4-BE49-F238E27FC236}">
                <a16:creationId xmlns:a16="http://schemas.microsoft.com/office/drawing/2014/main" id="{55A492A7-0ED3-4464-89E3-25C1B9F492EC}"/>
              </a:ext>
            </a:extLst>
          </p:cNvPr>
          <p:cNvSpPr txBox="1"/>
          <p:nvPr/>
        </p:nvSpPr>
        <p:spPr>
          <a:xfrm>
            <a:off x="4977193" y="5641324"/>
            <a:ext cx="2536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strike="sngStrik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Inkommensurabilität</a:t>
            </a:r>
          </a:p>
        </p:txBody>
      </p:sp>
      <p:sp>
        <p:nvSpPr>
          <p:cNvPr id="115" name="Textfeld 114"/>
          <p:cNvSpPr txBox="1"/>
          <p:nvPr/>
        </p:nvSpPr>
        <p:spPr>
          <a:xfrm>
            <a:off x="5038173" y="2454006"/>
            <a:ext cx="269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quantitativ beurteilen</a:t>
            </a:r>
          </a:p>
        </p:txBody>
      </p:sp>
      <p:sp>
        <p:nvSpPr>
          <p:cNvPr id="117" name="Rechteck 116"/>
          <p:cNvSpPr/>
          <p:nvPr/>
        </p:nvSpPr>
        <p:spPr>
          <a:xfrm>
            <a:off x="3110166" y="5274447"/>
            <a:ext cx="18663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</a:rPr>
              <a:t>Statistisches </a:t>
            </a:r>
            <a:r>
              <a:rPr lang="de-DE" sz="1600" b="1" dirty="0" err="1">
                <a:solidFill>
                  <a:srgbClr val="002060"/>
                </a:solidFill>
              </a:rPr>
              <a:t>Moell</a:t>
            </a:r>
            <a:endParaRPr lang="de-DE" sz="16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>
                <a:solidFill>
                  <a:srgbClr val="002060"/>
                </a:solidFill>
              </a:rPr>
              <a:t>Gauß-Verteilung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Poisson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-Verteilung</a:t>
            </a:r>
          </a:p>
        </p:txBody>
      </p:sp>
    </p:spTree>
    <p:extLst>
      <p:ext uri="{BB962C8B-B14F-4D97-AF65-F5344CB8AC3E}">
        <p14:creationId xmlns:p14="http://schemas.microsoft.com/office/powerpoint/2010/main" val="103881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7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Wie die Verlustfunktion gestaltet wird?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915836" y="1277812"/>
                <a:ext cx="10622795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</a:rPr>
                  <a:t>L(y,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000" b="1" dirty="0">
                    <a:solidFill>
                      <a:srgbClr val="002060"/>
                    </a:solidFill>
                  </a:rPr>
                  <a:t>)</a:t>
                </a:r>
                <a:endParaRPr lang="en-US" sz="2000" dirty="0">
                  <a:solidFill>
                    <a:srgbClr val="002060"/>
                  </a:solidFill>
                </a:endParaRPr>
              </a:p>
              <a:p>
                <a:endParaRPr lang="en-US" sz="2000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b="1" dirty="0">
                    <a:solidFill>
                      <a:schemeClr val="bg2">
                        <a:lumMod val="90000"/>
                      </a:schemeClr>
                    </a:solidFill>
                  </a:rPr>
                  <a:t>Methode der kleinsten Quadrate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b="1" dirty="0">
                    <a:solidFill>
                      <a:schemeClr val="bg2">
                        <a:lumMod val="90000"/>
                      </a:schemeClr>
                    </a:solidFill>
                  </a:rPr>
                  <a:t>Maximum-</a:t>
                </a:r>
                <a:r>
                  <a:rPr lang="de-DE" sz="2000" b="1" dirty="0" err="1">
                    <a:solidFill>
                      <a:schemeClr val="bg2">
                        <a:lumMod val="90000"/>
                      </a:schemeClr>
                    </a:solidFill>
                  </a:rPr>
                  <a:t>Likelihood</a:t>
                </a:r>
                <a:r>
                  <a:rPr lang="de-DE" sz="2000" b="1" dirty="0">
                    <a:solidFill>
                      <a:schemeClr val="bg2">
                        <a:lumMod val="90000"/>
                      </a:schemeClr>
                    </a:solidFill>
                  </a:rPr>
                  <a:t>-Schätzung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b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Kreuzentropie </a:t>
                </a:r>
                <a:r>
                  <a:rPr lang="de-DE" sz="2000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(Informationstheorie / </a:t>
                </a:r>
                <a:r>
                  <a:rPr lang="de-DE" sz="2000" i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Thermodynamik</a:t>
                </a:r>
                <a:r>
                  <a:rPr lang="de-DE" sz="2000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)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36" y="1277812"/>
                <a:ext cx="10622795" cy="2246769"/>
              </a:xfrm>
              <a:prstGeom prst="rect">
                <a:avLst/>
              </a:prstGeom>
              <a:blipFill>
                <a:blip r:embed="rId5"/>
                <a:stretch>
                  <a:fillRect l="-574" t="-1630" b="-5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3019464" y="3924668"/>
            <a:ext cx="8334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400" b="1" dirty="0">
                <a:solidFill>
                  <a:srgbClr val="202122"/>
                </a:solidFill>
              </a:rPr>
              <a:t>Claude </a:t>
            </a:r>
            <a:r>
              <a:rPr lang="de-DE" sz="1400" b="1" dirty="0" err="1">
                <a:solidFill>
                  <a:srgbClr val="202122"/>
                </a:solidFill>
              </a:rPr>
              <a:t>Elwood</a:t>
            </a:r>
            <a:r>
              <a:rPr lang="de-DE" sz="1400" b="1" dirty="0">
                <a:solidFill>
                  <a:srgbClr val="202122"/>
                </a:solidFill>
              </a:rPr>
              <a:t> Shannon </a:t>
            </a:r>
            <a:r>
              <a:rPr lang="de-DE" sz="1400" dirty="0">
                <a:solidFill>
                  <a:srgbClr val="202122"/>
                </a:solidFill>
              </a:rPr>
              <a:t>(1916-2001)  war ein US-amerikanischer Mathematiker und Elektrotechniker. Er gilt als Begründer der Informationstheorie.</a:t>
            </a:r>
          </a:p>
        </p:txBody>
      </p:sp>
      <p:pic>
        <p:nvPicPr>
          <p:cNvPr id="1026" name="Picture 2" descr="https://upload.wikimedia.org/wikipedia/commons/thumb/9/99/ClaudeShannon_MFO3807.jpg/220px-ClaudeShannon_MFO380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68" y="3876838"/>
            <a:ext cx="1675344" cy="23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5226223" y="5330483"/>
            <a:ext cx="3037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</a:t>
            </a:r>
          </a:p>
        </p:txBody>
      </p:sp>
    </p:spTree>
    <p:extLst>
      <p:ext uri="{BB962C8B-B14F-4D97-AF65-F5344CB8AC3E}">
        <p14:creationId xmlns:p14="http://schemas.microsoft.com/office/powerpoint/2010/main" val="156408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8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944" y="800349"/>
            <a:ext cx="2058864" cy="26765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36" y="3622096"/>
            <a:ext cx="10204889" cy="273425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636779" y="1907777"/>
            <a:ext cx="4068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2060"/>
                </a:solidFill>
              </a:rPr>
              <a:t>f(x) </a:t>
            </a:r>
            <a:r>
              <a:rPr lang="de-DE" sz="2400" b="1" dirty="0">
                <a:solidFill>
                  <a:srgbClr val="002060"/>
                </a:solidFill>
              </a:rPr>
              <a:t>:= Informationsgehalt     </a:t>
            </a:r>
            <a:r>
              <a:rPr lang="de-DE" sz="3200" b="1" dirty="0">
                <a:solidFill>
                  <a:srgbClr val="002060"/>
                </a:solidFill>
              </a:rPr>
              <a:t>?</a:t>
            </a:r>
            <a:r>
              <a:rPr lang="de-DE" sz="2400" b="1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1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9</a:t>
            </a:fld>
            <a:endParaRPr lang="LID4096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944" y="800349"/>
            <a:ext cx="2058864" cy="2676523"/>
          </a:xfrm>
          <a:prstGeom prst="rect">
            <a:avLst/>
          </a:prstGeom>
        </p:spPr>
      </p:pic>
      <p:grpSp>
        <p:nvGrpSpPr>
          <p:cNvPr id="31" name="Gruppieren 30"/>
          <p:cNvGrpSpPr/>
          <p:nvPr/>
        </p:nvGrpSpPr>
        <p:grpSpPr>
          <a:xfrm>
            <a:off x="3683179" y="1666968"/>
            <a:ext cx="1621769" cy="4699911"/>
            <a:chOff x="4294829" y="1711743"/>
            <a:chExt cx="1621769" cy="4699911"/>
          </a:xfrm>
        </p:grpSpPr>
        <p:sp>
          <p:nvSpPr>
            <p:cNvPr id="60" name="Textfeld 59"/>
            <p:cNvSpPr txBox="1"/>
            <p:nvPr/>
          </p:nvSpPr>
          <p:spPr>
            <a:xfrm>
              <a:off x="4294829" y="6134655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Viertelfinale</a:t>
              </a: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4383821" y="4375489"/>
              <a:ext cx="841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Halbfinale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4467942" y="1711743"/>
              <a:ext cx="1448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4491098" y="3201540"/>
              <a:ext cx="565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Finale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1075700" y="1944374"/>
            <a:ext cx="6156621" cy="4181778"/>
            <a:chOff x="1348033" y="1303880"/>
            <a:chExt cx="6156621" cy="4181778"/>
          </a:xfrm>
        </p:grpSpPr>
        <p:sp>
          <p:nvSpPr>
            <p:cNvPr id="6" name="Ellipse 5"/>
            <p:cNvSpPr/>
            <p:nvPr/>
          </p:nvSpPr>
          <p:spPr>
            <a:xfrm>
              <a:off x="1348033" y="487365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/>
            <p:cNvSpPr/>
            <p:nvPr/>
          </p:nvSpPr>
          <p:spPr>
            <a:xfrm>
              <a:off x="2075786" y="487365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/>
            <p:cNvSpPr/>
            <p:nvPr/>
          </p:nvSpPr>
          <p:spPr>
            <a:xfrm>
              <a:off x="2959363" y="487365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/>
            <p:cNvSpPr/>
            <p:nvPr/>
          </p:nvSpPr>
          <p:spPr>
            <a:xfrm>
              <a:off x="3678555" y="487365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562132" y="487365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/>
            <p:cNvSpPr/>
            <p:nvPr/>
          </p:nvSpPr>
          <p:spPr>
            <a:xfrm>
              <a:off x="5289885" y="487365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/>
            <p:cNvSpPr/>
            <p:nvPr/>
          </p:nvSpPr>
          <p:spPr>
            <a:xfrm>
              <a:off x="6173462" y="487365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/>
            <p:cNvSpPr/>
            <p:nvPr/>
          </p:nvSpPr>
          <p:spPr>
            <a:xfrm>
              <a:off x="6892654" y="487365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736632" y="350548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/>
            <p:cNvSpPr/>
            <p:nvPr/>
          </p:nvSpPr>
          <p:spPr>
            <a:xfrm>
              <a:off x="3343478" y="350548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/>
            <p:cNvSpPr/>
            <p:nvPr/>
          </p:nvSpPr>
          <p:spPr>
            <a:xfrm>
              <a:off x="4919502" y="350548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16074" y="3505488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/>
            <p:cNvSpPr/>
            <p:nvPr/>
          </p:nvSpPr>
          <p:spPr>
            <a:xfrm>
              <a:off x="2548291" y="2371197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Ellipse 24"/>
            <p:cNvSpPr/>
            <p:nvPr/>
          </p:nvSpPr>
          <p:spPr>
            <a:xfrm>
              <a:off x="5723005" y="2371197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/>
            <p:cNvSpPr/>
            <p:nvPr/>
          </p:nvSpPr>
          <p:spPr>
            <a:xfrm>
              <a:off x="4128625" y="1303880"/>
              <a:ext cx="612000" cy="61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Eckige Klammer links 39"/>
            <p:cNvSpPr/>
            <p:nvPr/>
          </p:nvSpPr>
          <p:spPr>
            <a:xfrm rot="5400000">
              <a:off x="1902924" y="4381045"/>
              <a:ext cx="250287" cy="734939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ckige Klammer links 40"/>
            <p:cNvSpPr/>
            <p:nvPr/>
          </p:nvSpPr>
          <p:spPr>
            <a:xfrm rot="5400000">
              <a:off x="3504096" y="4381045"/>
              <a:ext cx="250287" cy="734939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ckige Klammer links 41"/>
            <p:cNvSpPr/>
            <p:nvPr/>
          </p:nvSpPr>
          <p:spPr>
            <a:xfrm rot="5400000">
              <a:off x="5100358" y="4381044"/>
              <a:ext cx="250287" cy="734939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ckige Klammer links 42"/>
            <p:cNvSpPr/>
            <p:nvPr/>
          </p:nvSpPr>
          <p:spPr>
            <a:xfrm rot="5400000">
              <a:off x="6713915" y="4381043"/>
              <a:ext cx="250287" cy="734939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5" name="Gerader Verbinder 44"/>
            <p:cNvCxnSpPr>
              <a:stCxn id="42" idx="1"/>
              <a:endCxn id="22" idx="4"/>
            </p:cNvCxnSpPr>
            <p:nvPr/>
          </p:nvCxnSpPr>
          <p:spPr>
            <a:xfrm flipV="1">
              <a:off x="5225501" y="4117488"/>
              <a:ext cx="1" cy="50588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 flipV="1">
              <a:off x="6828958" y="4117488"/>
              <a:ext cx="1" cy="50588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 flipV="1">
              <a:off x="3665559" y="4117487"/>
              <a:ext cx="1" cy="50588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/>
            <p:cNvCxnSpPr/>
            <p:nvPr/>
          </p:nvCxnSpPr>
          <p:spPr>
            <a:xfrm flipV="1">
              <a:off x="2023303" y="4117487"/>
              <a:ext cx="1" cy="50588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ckige Klammer links 48"/>
            <p:cNvSpPr/>
            <p:nvPr/>
          </p:nvSpPr>
          <p:spPr>
            <a:xfrm rot="5400000">
              <a:off x="2719287" y="2559218"/>
              <a:ext cx="250287" cy="164225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ckige Klammer links 49"/>
            <p:cNvSpPr/>
            <p:nvPr/>
          </p:nvSpPr>
          <p:spPr>
            <a:xfrm rot="5400000">
              <a:off x="5898688" y="2559217"/>
              <a:ext cx="250287" cy="164225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Gerader Verbinder 50"/>
            <p:cNvCxnSpPr>
              <a:stCxn id="49" idx="1"/>
            </p:cNvCxnSpPr>
            <p:nvPr/>
          </p:nvCxnSpPr>
          <p:spPr>
            <a:xfrm flipV="1">
              <a:off x="2844430" y="2988403"/>
              <a:ext cx="2084" cy="26679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/>
          </p:nvCxnSpPr>
          <p:spPr>
            <a:xfrm flipV="1">
              <a:off x="6024824" y="2983197"/>
              <a:ext cx="2084" cy="26679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ckige Klammer links 53"/>
            <p:cNvSpPr/>
            <p:nvPr/>
          </p:nvSpPr>
          <p:spPr>
            <a:xfrm rot="5400000">
              <a:off x="4309482" y="649742"/>
              <a:ext cx="250287" cy="3180394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rader Verbinder 54"/>
            <p:cNvCxnSpPr>
              <a:stCxn id="54" idx="1"/>
              <a:endCxn id="26" idx="4"/>
            </p:cNvCxnSpPr>
            <p:nvPr/>
          </p:nvCxnSpPr>
          <p:spPr>
            <a:xfrm flipH="1" flipV="1">
              <a:off x="4434625" y="1915880"/>
              <a:ext cx="1" cy="19891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167AAD1-7A65-44C0-A25D-318A7D0AF2BD}"/>
              </a:ext>
            </a:extLst>
          </p:cNvPr>
          <p:cNvGrpSpPr/>
          <p:nvPr/>
        </p:nvGrpSpPr>
        <p:grpSpPr>
          <a:xfrm>
            <a:off x="196095" y="3623691"/>
            <a:ext cx="2385863" cy="1890461"/>
            <a:chOff x="196095" y="3623691"/>
            <a:chExt cx="2385863" cy="1890461"/>
          </a:xfrm>
        </p:grpSpPr>
        <p:cxnSp>
          <p:nvCxnSpPr>
            <p:cNvPr id="5" name="Gerade Verbindung mit Pfeil 4"/>
            <p:cNvCxnSpPr>
              <a:stCxn id="6" idx="0"/>
              <a:endCxn id="24" idx="4"/>
            </p:cNvCxnSpPr>
            <p:nvPr/>
          </p:nvCxnSpPr>
          <p:spPr>
            <a:xfrm flipV="1">
              <a:off x="1381700" y="3623691"/>
              <a:ext cx="1200258" cy="189046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>
            <a:xfrm>
              <a:off x="196095" y="4831062"/>
              <a:ext cx="1580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00B050"/>
                  </a:solidFill>
                </a:rPr>
                <a:t>P(DE Gewinn) = 1/4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DCA1099-7E88-4279-B0DB-22AFE32DC6D4}"/>
              </a:ext>
            </a:extLst>
          </p:cNvPr>
          <p:cNvGrpSpPr/>
          <p:nvPr/>
        </p:nvGrpSpPr>
        <p:grpSpPr>
          <a:xfrm>
            <a:off x="2460275" y="2441197"/>
            <a:ext cx="1702017" cy="659533"/>
            <a:chOff x="2460275" y="2441783"/>
            <a:chExt cx="1702017" cy="659533"/>
          </a:xfrm>
        </p:grpSpPr>
        <p:cxnSp>
          <p:nvCxnSpPr>
            <p:cNvPr id="56" name="Gerade Verbindung mit Pfeil 55"/>
            <p:cNvCxnSpPr>
              <a:stCxn id="24" idx="7"/>
              <a:endCxn id="26" idx="4"/>
            </p:cNvCxnSpPr>
            <p:nvPr/>
          </p:nvCxnSpPr>
          <p:spPr>
            <a:xfrm flipV="1">
              <a:off x="2798333" y="2556374"/>
              <a:ext cx="1363959" cy="54494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/>
            <p:cNvSpPr txBox="1"/>
            <p:nvPr/>
          </p:nvSpPr>
          <p:spPr>
            <a:xfrm>
              <a:off x="2460275" y="2441783"/>
              <a:ext cx="1580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FFC000"/>
                  </a:solidFill>
                </a:rPr>
                <a:t>P(DE Sieger) = 1/2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AB2D709-BD20-454D-BCAC-82DB5CDEE99F}"/>
              </a:ext>
            </a:extLst>
          </p:cNvPr>
          <p:cNvGrpSpPr/>
          <p:nvPr/>
        </p:nvGrpSpPr>
        <p:grpSpPr>
          <a:xfrm>
            <a:off x="1374242" y="2556374"/>
            <a:ext cx="3287492" cy="2967963"/>
            <a:chOff x="1374242" y="2556374"/>
            <a:chExt cx="3287492" cy="2967963"/>
          </a:xfrm>
        </p:grpSpPr>
        <p:cxnSp>
          <p:nvCxnSpPr>
            <p:cNvPr id="52" name="Gerade Verbindung mit Pfeil 51"/>
            <p:cNvCxnSpPr>
              <a:endCxn id="26" idx="4"/>
            </p:cNvCxnSpPr>
            <p:nvPr/>
          </p:nvCxnSpPr>
          <p:spPr>
            <a:xfrm flipV="1">
              <a:off x="1374242" y="2556374"/>
              <a:ext cx="2788050" cy="296796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/>
            <p:cNvSpPr txBox="1"/>
            <p:nvPr/>
          </p:nvSpPr>
          <p:spPr>
            <a:xfrm>
              <a:off x="3081400" y="3583929"/>
              <a:ext cx="1580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0070C0"/>
                  </a:solidFill>
                </a:rPr>
                <a:t>P(DE Sieger) = 1/8</a:t>
              </a:r>
            </a:p>
          </p:txBody>
        </p:sp>
      </p:grpSp>
      <p:pic>
        <p:nvPicPr>
          <p:cNvPr id="62" name="Grafik 61"/>
          <p:cNvPicPr>
            <a:picLocks noChangeAspect="1"/>
          </p:cNvPicPr>
          <p:nvPr/>
        </p:nvPicPr>
        <p:blipFill rotWithShape="1">
          <a:blip r:embed="rId5"/>
          <a:srcRect l="18863" t="4667" r="22072" b="43911"/>
          <a:stretch/>
        </p:blipFill>
        <p:spPr>
          <a:xfrm>
            <a:off x="3934217" y="1977954"/>
            <a:ext cx="456149" cy="516261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1" y="5532152"/>
            <a:ext cx="576000" cy="576000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44" y="5532152"/>
            <a:ext cx="576000" cy="576000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9" y="5533862"/>
            <a:ext cx="576000" cy="576000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53" y="5533862"/>
            <a:ext cx="576000" cy="576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43" y="5530714"/>
            <a:ext cx="576000" cy="576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2" y="5537293"/>
            <a:ext cx="576000" cy="576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04" y="5537293"/>
            <a:ext cx="576000" cy="576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58" y="5540238"/>
            <a:ext cx="576000" cy="576000"/>
          </a:xfrm>
          <a:prstGeom prst="rect">
            <a:avLst/>
          </a:prstGeom>
        </p:spPr>
      </p:pic>
      <p:sp>
        <p:nvSpPr>
          <p:cNvPr id="67" name="Textfeld 66"/>
          <p:cNvSpPr txBox="1"/>
          <p:nvPr/>
        </p:nvSpPr>
        <p:spPr>
          <a:xfrm>
            <a:off x="7956539" y="3757090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f(x) </a:t>
            </a:r>
            <a:r>
              <a:rPr lang="de-DE" b="1" dirty="0">
                <a:solidFill>
                  <a:srgbClr val="002060"/>
                </a:solidFill>
              </a:rPr>
              <a:t>:=</a:t>
            </a:r>
            <a:r>
              <a:rPr lang="de-DE" dirty="0">
                <a:solidFill>
                  <a:srgbClr val="002060"/>
                </a:solidFill>
              </a:rPr>
              <a:t> Informationsgehalt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6976212" y="4618021"/>
            <a:ext cx="47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f(DE Sieger) </a:t>
            </a:r>
            <a:r>
              <a:rPr lang="de-DE" b="1" dirty="0">
                <a:solidFill>
                  <a:srgbClr val="002060"/>
                </a:solidFill>
              </a:rPr>
              <a:t>= </a:t>
            </a:r>
            <a:r>
              <a:rPr lang="de-DE" i="1" dirty="0">
                <a:solidFill>
                  <a:srgbClr val="002060"/>
                </a:solidFill>
              </a:rPr>
              <a:t>f(DE Finale)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i="1" dirty="0">
                <a:solidFill>
                  <a:srgbClr val="002060"/>
                </a:solidFill>
              </a:rPr>
              <a:t>f(DE Finale Gewinn)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7445406" y="5204340"/>
            <a:ext cx="384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2060"/>
                </a:solidFill>
              </a:rPr>
              <a:t>Ungewissheit (1/8)  --&gt;  Gewissheit (1)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Informationsgehalt</a:t>
            </a:r>
          </a:p>
        </p:txBody>
      </p:sp>
    </p:spTree>
    <p:extLst>
      <p:ext uri="{BB962C8B-B14F-4D97-AF65-F5344CB8AC3E}">
        <p14:creationId xmlns:p14="http://schemas.microsoft.com/office/powerpoint/2010/main" val="147966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2285</Words>
  <Application>Microsoft Office PowerPoint</Application>
  <PresentationFormat>Breitbild</PresentationFormat>
  <Paragraphs>397</Paragraphs>
  <Slides>30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lingquan zhao</dc:creator>
  <cp:lastModifiedBy>Zhao, Lingquan</cp:lastModifiedBy>
  <cp:revision>1479</cp:revision>
  <cp:lastPrinted>2024-05-28T13:05:01Z</cp:lastPrinted>
  <dcterms:created xsi:type="dcterms:W3CDTF">2023-10-23T19:24:11Z</dcterms:created>
  <dcterms:modified xsi:type="dcterms:W3CDTF">2024-06-26T07:43:38Z</dcterms:modified>
</cp:coreProperties>
</file>